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27" r:id="rId1"/>
  </p:sldMasterIdLst>
  <p:notesMasterIdLst>
    <p:notesMasterId r:id="rId28"/>
  </p:notesMasterIdLst>
  <p:sldIdLst>
    <p:sldId id="256" r:id="rId2"/>
    <p:sldId id="257" r:id="rId3"/>
    <p:sldId id="282" r:id="rId4"/>
    <p:sldId id="258" r:id="rId5"/>
    <p:sldId id="259" r:id="rId6"/>
    <p:sldId id="290" r:id="rId7"/>
    <p:sldId id="262" r:id="rId8"/>
    <p:sldId id="263" r:id="rId9"/>
    <p:sldId id="264" r:id="rId10"/>
    <p:sldId id="265" r:id="rId11"/>
    <p:sldId id="267" r:id="rId12"/>
    <p:sldId id="287" r:id="rId13"/>
    <p:sldId id="288" r:id="rId14"/>
    <p:sldId id="289" r:id="rId15"/>
    <p:sldId id="268" r:id="rId16"/>
    <p:sldId id="269" r:id="rId17"/>
    <p:sldId id="278" r:id="rId18"/>
    <p:sldId id="284" r:id="rId19"/>
    <p:sldId id="283" r:id="rId20"/>
    <p:sldId id="270" r:id="rId21"/>
    <p:sldId id="285" r:id="rId22"/>
    <p:sldId id="279" r:id="rId23"/>
    <p:sldId id="280" r:id="rId24"/>
    <p:sldId id="275" r:id="rId25"/>
    <p:sldId id="266"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73A642-64F0-4E37-9FB9-27DEAE06805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09E3F23-491D-4FF0-B25B-08267C08AF76}">
      <dgm:prSet/>
      <dgm:spPr/>
      <dgm:t>
        <a:bodyPr/>
        <a:lstStyle/>
        <a:p>
          <a:pPr>
            <a:lnSpc>
              <a:spcPct val="100000"/>
            </a:lnSpc>
            <a:defRPr b="1"/>
          </a:pPr>
          <a:r>
            <a:rPr lang="en-US"/>
            <a:t>Average User:</a:t>
          </a:r>
        </a:p>
      </dgm:t>
    </dgm:pt>
    <dgm:pt modelId="{5B5008C2-E1C1-483D-8647-3AEE41BAA10F}" type="parTrans" cxnId="{48367E48-6406-48DF-9C9A-AB0EF221B5E2}">
      <dgm:prSet/>
      <dgm:spPr/>
      <dgm:t>
        <a:bodyPr/>
        <a:lstStyle/>
        <a:p>
          <a:endParaRPr lang="en-US"/>
        </a:p>
      </dgm:t>
    </dgm:pt>
    <dgm:pt modelId="{943471B5-6F7B-4BCE-B780-4CF3C2E8E9CD}" type="sibTrans" cxnId="{48367E48-6406-48DF-9C9A-AB0EF221B5E2}">
      <dgm:prSet/>
      <dgm:spPr/>
      <dgm:t>
        <a:bodyPr/>
        <a:lstStyle/>
        <a:p>
          <a:endParaRPr lang="en-US"/>
        </a:p>
      </dgm:t>
    </dgm:pt>
    <dgm:pt modelId="{E46868D4-4628-4A78-8730-45951178B50D}">
      <dgm:prSet/>
      <dgm:spPr/>
      <dgm:t>
        <a:bodyPr/>
        <a:lstStyle/>
        <a:p>
          <a:pPr>
            <a:lnSpc>
              <a:spcPct val="100000"/>
            </a:lnSpc>
          </a:pPr>
          <a:r>
            <a:rPr lang="en-US" b="1"/>
            <a:t>Simplified Login: </a:t>
          </a:r>
          <a:r>
            <a:rPr lang="en-US"/>
            <a:t>Allows users to login with Google, Outlook, etc..</a:t>
          </a:r>
        </a:p>
      </dgm:t>
    </dgm:pt>
    <dgm:pt modelId="{704CEDF7-FC13-4CFE-894C-AD258A02568D}" type="parTrans" cxnId="{6B40ED67-2221-4B0D-84BD-C19E22583188}">
      <dgm:prSet/>
      <dgm:spPr/>
      <dgm:t>
        <a:bodyPr/>
        <a:lstStyle/>
        <a:p>
          <a:endParaRPr lang="en-US"/>
        </a:p>
      </dgm:t>
    </dgm:pt>
    <dgm:pt modelId="{0B9545BD-FC15-4B9A-8114-D415A0BF76A2}" type="sibTrans" cxnId="{6B40ED67-2221-4B0D-84BD-C19E22583188}">
      <dgm:prSet/>
      <dgm:spPr/>
      <dgm:t>
        <a:bodyPr/>
        <a:lstStyle/>
        <a:p>
          <a:endParaRPr lang="en-US"/>
        </a:p>
      </dgm:t>
    </dgm:pt>
    <dgm:pt modelId="{361C9C56-2C0B-4608-B562-9187D31A4155}">
      <dgm:prSet/>
      <dgm:spPr/>
      <dgm:t>
        <a:bodyPr/>
        <a:lstStyle/>
        <a:p>
          <a:pPr>
            <a:lnSpc>
              <a:spcPct val="100000"/>
            </a:lnSpc>
          </a:pPr>
          <a:r>
            <a:rPr lang="en-US" b="1"/>
            <a:t>Automated Scaling:</a:t>
          </a:r>
          <a:r>
            <a:rPr lang="en-US"/>
            <a:t> App will scales based on demand reducing slowdown during heigh demand times</a:t>
          </a:r>
        </a:p>
      </dgm:t>
    </dgm:pt>
    <dgm:pt modelId="{A5DEAA89-2CCF-4F30-9793-F08AB9420222}" type="parTrans" cxnId="{88F60AE5-7F68-45EA-8949-A925B68F74A7}">
      <dgm:prSet/>
      <dgm:spPr/>
      <dgm:t>
        <a:bodyPr/>
        <a:lstStyle/>
        <a:p>
          <a:endParaRPr lang="en-US"/>
        </a:p>
      </dgm:t>
    </dgm:pt>
    <dgm:pt modelId="{35EDAEDE-6541-4D6F-84DE-B1C701019CB2}" type="sibTrans" cxnId="{88F60AE5-7F68-45EA-8949-A925B68F74A7}">
      <dgm:prSet/>
      <dgm:spPr/>
      <dgm:t>
        <a:bodyPr/>
        <a:lstStyle/>
        <a:p>
          <a:endParaRPr lang="en-US"/>
        </a:p>
      </dgm:t>
    </dgm:pt>
    <dgm:pt modelId="{B2967FE2-BF86-408F-8FD9-E48E1D958CEE}">
      <dgm:prSet/>
      <dgm:spPr/>
      <dgm:t>
        <a:bodyPr/>
        <a:lstStyle/>
        <a:p>
          <a:pPr>
            <a:lnSpc>
              <a:spcPct val="100000"/>
            </a:lnSpc>
            <a:defRPr b="1"/>
          </a:pPr>
          <a:r>
            <a:rPr lang="en-US"/>
            <a:t>Admins:</a:t>
          </a:r>
        </a:p>
      </dgm:t>
    </dgm:pt>
    <dgm:pt modelId="{17786B00-5E05-458A-AA04-EA1EC18B1FB1}" type="parTrans" cxnId="{8B996BAD-5AA9-4DD6-A56A-36B0C41C15FB}">
      <dgm:prSet/>
      <dgm:spPr/>
      <dgm:t>
        <a:bodyPr/>
        <a:lstStyle/>
        <a:p>
          <a:endParaRPr lang="en-US"/>
        </a:p>
      </dgm:t>
    </dgm:pt>
    <dgm:pt modelId="{630FE6E7-2E8E-4E17-BE79-178D4360FE60}" type="sibTrans" cxnId="{8B996BAD-5AA9-4DD6-A56A-36B0C41C15FB}">
      <dgm:prSet/>
      <dgm:spPr/>
      <dgm:t>
        <a:bodyPr/>
        <a:lstStyle/>
        <a:p>
          <a:endParaRPr lang="en-US"/>
        </a:p>
      </dgm:t>
    </dgm:pt>
    <dgm:pt modelId="{811A73D1-B1B8-42E0-8B6A-13B5A1C13B34}">
      <dgm:prSet/>
      <dgm:spPr/>
      <dgm:t>
        <a:bodyPr/>
        <a:lstStyle/>
        <a:p>
          <a:pPr>
            <a:lnSpc>
              <a:spcPct val="100000"/>
            </a:lnSpc>
          </a:pPr>
          <a:r>
            <a:rPr lang="en-US" b="1"/>
            <a:t>Reduced Cost:</a:t>
          </a:r>
          <a:r>
            <a:rPr lang="en-US"/>
            <a:t> ECS charges based on load, reducing wasted costs when not in high </a:t>
          </a:r>
          <a:r>
            <a:rPr lang="en-US" b="0">
              <a:latin typeface="Trebuchet MS" panose="020B0603020202020204"/>
            </a:rPr>
            <a:t>demand</a:t>
          </a:r>
        </a:p>
      </dgm:t>
    </dgm:pt>
    <dgm:pt modelId="{2C6CE775-4116-454F-9E3B-19C2D4995B5D}" type="parTrans" cxnId="{99EC6CE9-AF33-4024-A3E0-326B34F55D33}">
      <dgm:prSet/>
      <dgm:spPr/>
      <dgm:t>
        <a:bodyPr/>
        <a:lstStyle/>
        <a:p>
          <a:endParaRPr lang="en-US"/>
        </a:p>
      </dgm:t>
    </dgm:pt>
    <dgm:pt modelId="{0DB908AE-90CD-4C09-8B4D-31099D31A0C9}" type="sibTrans" cxnId="{99EC6CE9-AF33-4024-A3E0-326B34F55D33}">
      <dgm:prSet/>
      <dgm:spPr/>
      <dgm:t>
        <a:bodyPr/>
        <a:lstStyle/>
        <a:p>
          <a:endParaRPr lang="en-US"/>
        </a:p>
      </dgm:t>
    </dgm:pt>
    <dgm:pt modelId="{4FD8E5E5-9CB1-40A4-BEFA-05AA19205A33}">
      <dgm:prSet/>
      <dgm:spPr/>
      <dgm:t>
        <a:bodyPr/>
        <a:lstStyle/>
        <a:p>
          <a:pPr>
            <a:lnSpc>
              <a:spcPct val="100000"/>
            </a:lnSpc>
            <a:defRPr b="1"/>
          </a:pPr>
          <a:r>
            <a:rPr lang="en-US"/>
            <a:t>Developer:</a:t>
          </a:r>
        </a:p>
      </dgm:t>
    </dgm:pt>
    <dgm:pt modelId="{76EE3E42-0A5E-4F8B-8D0E-EE35A2BD84BE}" type="parTrans" cxnId="{A4FA279E-8B51-47A8-BA73-43406D786C43}">
      <dgm:prSet/>
      <dgm:spPr/>
      <dgm:t>
        <a:bodyPr/>
        <a:lstStyle/>
        <a:p>
          <a:endParaRPr lang="en-US"/>
        </a:p>
      </dgm:t>
    </dgm:pt>
    <dgm:pt modelId="{1C7B9806-B7EC-46C2-9C1B-099B4E449F10}" type="sibTrans" cxnId="{A4FA279E-8B51-47A8-BA73-43406D786C43}">
      <dgm:prSet/>
      <dgm:spPr/>
      <dgm:t>
        <a:bodyPr/>
        <a:lstStyle/>
        <a:p>
          <a:endParaRPr lang="en-US"/>
        </a:p>
      </dgm:t>
    </dgm:pt>
    <dgm:pt modelId="{E81DFB19-65DB-4455-9A4C-1F74D62F1DB4}">
      <dgm:prSet/>
      <dgm:spPr/>
      <dgm:t>
        <a:bodyPr/>
        <a:lstStyle/>
        <a:p>
          <a:pPr>
            <a:lnSpc>
              <a:spcPct val="100000"/>
            </a:lnSpc>
          </a:pPr>
          <a:r>
            <a:rPr lang="en-US" b="1"/>
            <a:t>Faster Development:</a:t>
          </a:r>
          <a:r>
            <a:rPr lang="en-US"/>
            <a:t> CI/CD automates testing and deployment </a:t>
          </a:r>
          <a:r>
            <a:rPr lang="en-US">
              <a:latin typeface="Trebuchet MS" panose="020B0603020202020204"/>
            </a:rPr>
            <a:t>for new features</a:t>
          </a:r>
          <a:endParaRPr lang="en-US"/>
        </a:p>
      </dgm:t>
    </dgm:pt>
    <dgm:pt modelId="{FB7EB08C-C5EA-495D-A57C-8D67824BC20F}" type="parTrans" cxnId="{F9FEAADE-892B-4D7C-905D-A3739BA14BBB}">
      <dgm:prSet/>
      <dgm:spPr/>
      <dgm:t>
        <a:bodyPr/>
        <a:lstStyle/>
        <a:p>
          <a:endParaRPr lang="en-US"/>
        </a:p>
      </dgm:t>
    </dgm:pt>
    <dgm:pt modelId="{7771F708-F971-4528-95CF-406212870922}" type="sibTrans" cxnId="{F9FEAADE-892B-4D7C-905D-A3739BA14BBB}">
      <dgm:prSet/>
      <dgm:spPr/>
      <dgm:t>
        <a:bodyPr/>
        <a:lstStyle/>
        <a:p>
          <a:endParaRPr lang="en-US"/>
        </a:p>
      </dgm:t>
    </dgm:pt>
    <dgm:pt modelId="{7BE7F5EE-D83C-476E-B171-5C6CD9627B1E}">
      <dgm:prSet/>
      <dgm:spPr/>
      <dgm:t>
        <a:bodyPr/>
        <a:lstStyle/>
        <a:p>
          <a:endParaRPr lang="en-US"/>
        </a:p>
      </dgm:t>
    </dgm:pt>
    <dgm:pt modelId="{A68214AE-08C3-4348-BD36-37C2229A7AC0}" type="parTrans" cxnId="{3CD7DF61-135E-4937-B717-9A68B760B816}">
      <dgm:prSet/>
      <dgm:spPr/>
      <dgm:t>
        <a:bodyPr/>
        <a:lstStyle/>
        <a:p>
          <a:endParaRPr lang="en-US"/>
        </a:p>
      </dgm:t>
    </dgm:pt>
    <dgm:pt modelId="{F91521E6-555B-4988-90E4-77D592B0E49A}" type="sibTrans" cxnId="{3CD7DF61-135E-4937-B717-9A68B760B816}">
      <dgm:prSet/>
      <dgm:spPr/>
      <dgm:t>
        <a:bodyPr/>
        <a:lstStyle/>
        <a:p>
          <a:endParaRPr lang="en-US"/>
        </a:p>
      </dgm:t>
    </dgm:pt>
    <dgm:pt modelId="{68425166-D6F7-467B-9398-71F5AE1C7895}">
      <dgm:prSet phldr="0"/>
      <dgm:spPr/>
      <dgm:t>
        <a:bodyPr/>
        <a:lstStyle/>
        <a:p>
          <a:pPr>
            <a:lnSpc>
              <a:spcPct val="100000"/>
            </a:lnSpc>
          </a:pPr>
          <a:r>
            <a:rPr lang="en-US" b="1">
              <a:latin typeface="Trebuchet MS"/>
              <a:ea typeface="Calibri"/>
              <a:cs typeface="Calibri"/>
            </a:rPr>
            <a:t>Simple Infrastructure</a:t>
          </a:r>
          <a:r>
            <a:rPr lang="en-US">
              <a:latin typeface="Trebuchet MS"/>
              <a:ea typeface="Calibri"/>
              <a:cs typeface="Calibri"/>
            </a:rPr>
            <a:t>: Re-design allows for hands off management and data access </a:t>
          </a:r>
          <a:endParaRPr lang="en-US">
            <a:latin typeface="Trebuchet MS"/>
          </a:endParaRPr>
        </a:p>
      </dgm:t>
    </dgm:pt>
    <dgm:pt modelId="{94D04300-BAA8-4F89-A98F-5C7F6F18DD5B}" type="parTrans" cxnId="{EC14A510-B498-48C9-BC08-6435A64D6437}">
      <dgm:prSet/>
      <dgm:spPr/>
    </dgm:pt>
    <dgm:pt modelId="{24FAF96E-1D0C-4529-90DD-BC8DBEDBFEE4}" type="sibTrans" cxnId="{EC14A510-B498-48C9-BC08-6435A64D6437}">
      <dgm:prSet/>
      <dgm:spPr/>
    </dgm:pt>
    <dgm:pt modelId="{373B9AE9-31C5-4F6F-A14E-9FDCBABA08BD}">
      <dgm:prSet phldr="0"/>
      <dgm:spPr/>
      <dgm:t>
        <a:bodyPr/>
        <a:lstStyle/>
        <a:p>
          <a:pPr>
            <a:lnSpc>
              <a:spcPct val="100000"/>
            </a:lnSpc>
          </a:pPr>
          <a:r>
            <a:rPr lang="en-US" b="1">
              <a:latin typeface="Trebuchet MS" panose="020B0603020202020204"/>
            </a:rPr>
            <a:t>Improved</a:t>
          </a:r>
          <a:r>
            <a:rPr lang="en-US" b="1"/>
            <a:t> Data Access:</a:t>
          </a:r>
          <a:r>
            <a:rPr lang="en-US" b="0"/>
            <a:t> Prisma</a:t>
          </a:r>
          <a:r>
            <a:rPr lang="en-US" b="0">
              <a:latin typeface="Trebuchet MS" panose="020B0603020202020204"/>
            </a:rPr>
            <a:t> </a:t>
          </a:r>
          <a:r>
            <a:rPr lang="en-US" b="0"/>
            <a:t>simplifies</a:t>
          </a:r>
          <a:r>
            <a:rPr lang="en-US" b="0">
              <a:latin typeface="Trebuchet MS" panose="020B0603020202020204"/>
            </a:rPr>
            <a:t> </a:t>
          </a:r>
          <a:r>
            <a:rPr lang="en-US" b="0"/>
            <a:t>database </a:t>
          </a:r>
          <a:r>
            <a:rPr lang="en-US" b="0">
              <a:latin typeface="Trebuchet MS" panose="020B0603020202020204"/>
            </a:rPr>
            <a:t>access</a:t>
          </a:r>
          <a:r>
            <a:rPr lang="en-US" b="0"/>
            <a:t>, </a:t>
          </a:r>
          <a:r>
            <a:rPr lang="en-US" b="0">
              <a:latin typeface="Trebuchet MS" panose="020B0603020202020204"/>
            </a:rPr>
            <a:t>giving </a:t>
          </a:r>
          <a:r>
            <a:rPr lang="en-US" b="0"/>
            <a:t> with faster and more reliable access to data.</a:t>
          </a:r>
          <a:endParaRPr lang="en-US"/>
        </a:p>
      </dgm:t>
    </dgm:pt>
    <dgm:pt modelId="{F535D65A-A0CA-4C13-AA86-480D8A960B69}" type="parTrans" cxnId="{19683B2B-EFD5-4A7B-8ABF-0A8CAE86CCA7}">
      <dgm:prSet/>
      <dgm:spPr/>
    </dgm:pt>
    <dgm:pt modelId="{411F374C-9632-410F-80EE-EB4314C0FCAD}" type="sibTrans" cxnId="{19683B2B-EFD5-4A7B-8ABF-0A8CAE86CCA7}">
      <dgm:prSet/>
      <dgm:spPr/>
    </dgm:pt>
    <dgm:pt modelId="{88647B46-C6B2-4AEF-8F54-E65711A5B479}" type="pres">
      <dgm:prSet presAssocID="{8773A642-64F0-4E37-9FB9-27DEAE068050}" presName="root" presStyleCnt="0">
        <dgm:presLayoutVars>
          <dgm:dir/>
          <dgm:resizeHandles val="exact"/>
        </dgm:presLayoutVars>
      </dgm:prSet>
      <dgm:spPr/>
    </dgm:pt>
    <dgm:pt modelId="{790FA402-50CA-4353-AB29-DB2B4DE705A2}" type="pres">
      <dgm:prSet presAssocID="{E09E3F23-491D-4FF0-B25B-08267C08AF76}" presName="compNode" presStyleCnt="0"/>
      <dgm:spPr/>
    </dgm:pt>
    <dgm:pt modelId="{BDA9F20F-2164-4E1E-BBD1-BA4142ADBDFC}" type="pres">
      <dgm:prSet presAssocID="{E09E3F23-491D-4FF0-B25B-08267C08AF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E3552EA-8F26-4BCA-A810-124B933D8C3E}" type="pres">
      <dgm:prSet presAssocID="{E09E3F23-491D-4FF0-B25B-08267C08AF76}" presName="iconSpace" presStyleCnt="0"/>
      <dgm:spPr/>
    </dgm:pt>
    <dgm:pt modelId="{FC9232F6-B303-48E9-A749-E79E4F744EDC}" type="pres">
      <dgm:prSet presAssocID="{E09E3F23-491D-4FF0-B25B-08267C08AF76}" presName="parTx" presStyleLbl="revTx" presStyleIdx="0" presStyleCnt="6">
        <dgm:presLayoutVars>
          <dgm:chMax val="0"/>
          <dgm:chPref val="0"/>
        </dgm:presLayoutVars>
      </dgm:prSet>
      <dgm:spPr/>
    </dgm:pt>
    <dgm:pt modelId="{62AD7E1A-CE6C-409B-8E2D-5CE76A11F372}" type="pres">
      <dgm:prSet presAssocID="{E09E3F23-491D-4FF0-B25B-08267C08AF76}" presName="txSpace" presStyleCnt="0"/>
      <dgm:spPr/>
    </dgm:pt>
    <dgm:pt modelId="{18364A21-57A9-4DDC-9C72-D47C648F3C8F}" type="pres">
      <dgm:prSet presAssocID="{E09E3F23-491D-4FF0-B25B-08267C08AF76}" presName="desTx" presStyleLbl="revTx" presStyleIdx="1" presStyleCnt="6">
        <dgm:presLayoutVars/>
      </dgm:prSet>
      <dgm:spPr/>
    </dgm:pt>
    <dgm:pt modelId="{977DF95E-9C0F-4C7B-84CE-694AEDAA75A5}" type="pres">
      <dgm:prSet presAssocID="{943471B5-6F7B-4BCE-B780-4CF3C2E8E9CD}" presName="sibTrans" presStyleCnt="0"/>
      <dgm:spPr/>
    </dgm:pt>
    <dgm:pt modelId="{891AAD0B-7102-4F81-A6ED-8B151CAD5A87}" type="pres">
      <dgm:prSet presAssocID="{B2967FE2-BF86-408F-8FD9-E48E1D958CEE}" presName="compNode" presStyleCnt="0"/>
      <dgm:spPr/>
    </dgm:pt>
    <dgm:pt modelId="{B0BD3E12-93F4-4AE8-92AE-E6ED1CD1D509}" type="pres">
      <dgm:prSet presAssocID="{B2967FE2-BF86-408F-8FD9-E48E1D958CE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ading"/>
        </a:ext>
      </dgm:extLst>
    </dgm:pt>
    <dgm:pt modelId="{2E66AE95-3117-43A3-A5DD-C40C8B92FBF0}" type="pres">
      <dgm:prSet presAssocID="{B2967FE2-BF86-408F-8FD9-E48E1D958CEE}" presName="iconSpace" presStyleCnt="0"/>
      <dgm:spPr/>
    </dgm:pt>
    <dgm:pt modelId="{E5B4E034-3E6B-4C50-93AC-F9C650781D0D}" type="pres">
      <dgm:prSet presAssocID="{B2967FE2-BF86-408F-8FD9-E48E1D958CEE}" presName="parTx" presStyleLbl="revTx" presStyleIdx="2" presStyleCnt="6">
        <dgm:presLayoutVars>
          <dgm:chMax val="0"/>
          <dgm:chPref val="0"/>
        </dgm:presLayoutVars>
      </dgm:prSet>
      <dgm:spPr/>
    </dgm:pt>
    <dgm:pt modelId="{AB1E8EEC-A28F-48A9-82A5-3B87093B6D27}" type="pres">
      <dgm:prSet presAssocID="{B2967FE2-BF86-408F-8FD9-E48E1D958CEE}" presName="txSpace" presStyleCnt="0"/>
      <dgm:spPr/>
    </dgm:pt>
    <dgm:pt modelId="{16426D75-2E88-48EF-AE9C-26986F8468CE}" type="pres">
      <dgm:prSet presAssocID="{B2967FE2-BF86-408F-8FD9-E48E1D958CEE}" presName="desTx" presStyleLbl="revTx" presStyleIdx="3" presStyleCnt="6">
        <dgm:presLayoutVars/>
      </dgm:prSet>
      <dgm:spPr/>
    </dgm:pt>
    <dgm:pt modelId="{E7F027C9-D401-4572-B33B-FDD9EF9D7D4E}" type="pres">
      <dgm:prSet presAssocID="{630FE6E7-2E8E-4E17-BE79-178D4360FE60}" presName="sibTrans" presStyleCnt="0"/>
      <dgm:spPr/>
    </dgm:pt>
    <dgm:pt modelId="{9EFCA29A-BB10-4BF6-BC25-A7D5752F31EB}" type="pres">
      <dgm:prSet presAssocID="{4FD8E5E5-9CB1-40A4-BEFA-05AA19205A33}" presName="compNode" presStyleCnt="0"/>
      <dgm:spPr/>
    </dgm:pt>
    <dgm:pt modelId="{677ED644-C67B-474B-BC11-92E98578C512}" type="pres">
      <dgm:prSet presAssocID="{4FD8E5E5-9CB1-40A4-BEFA-05AA19205A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2011B9CA-FD95-4FCD-BFF7-AED80081BFAB}" type="pres">
      <dgm:prSet presAssocID="{4FD8E5E5-9CB1-40A4-BEFA-05AA19205A33}" presName="iconSpace" presStyleCnt="0"/>
      <dgm:spPr/>
    </dgm:pt>
    <dgm:pt modelId="{AD8D3E17-D108-4E4B-B234-3C14A96DEAA7}" type="pres">
      <dgm:prSet presAssocID="{4FD8E5E5-9CB1-40A4-BEFA-05AA19205A33}" presName="parTx" presStyleLbl="revTx" presStyleIdx="4" presStyleCnt="6">
        <dgm:presLayoutVars>
          <dgm:chMax val="0"/>
          <dgm:chPref val="0"/>
        </dgm:presLayoutVars>
      </dgm:prSet>
      <dgm:spPr/>
    </dgm:pt>
    <dgm:pt modelId="{A3132E92-335C-4CF8-9FE1-3E99C7B36116}" type="pres">
      <dgm:prSet presAssocID="{4FD8E5E5-9CB1-40A4-BEFA-05AA19205A33}" presName="txSpace" presStyleCnt="0"/>
      <dgm:spPr/>
    </dgm:pt>
    <dgm:pt modelId="{C00B5A87-2164-4D96-8C9F-928B1E86D3F4}" type="pres">
      <dgm:prSet presAssocID="{4FD8E5E5-9CB1-40A4-BEFA-05AA19205A33}" presName="desTx" presStyleLbl="revTx" presStyleIdx="5" presStyleCnt="6">
        <dgm:presLayoutVars/>
      </dgm:prSet>
      <dgm:spPr/>
    </dgm:pt>
  </dgm:ptLst>
  <dgm:cxnLst>
    <dgm:cxn modelId="{36963001-1B3C-4565-A16B-D871FE32B8E2}" type="presOf" srcId="{E46868D4-4628-4A78-8730-45951178B50D}" destId="{18364A21-57A9-4DDC-9C72-D47C648F3C8F}" srcOrd="0" destOrd="0" presId="urn:microsoft.com/office/officeart/2018/2/layout/IconLabelDescriptionList"/>
    <dgm:cxn modelId="{EC14A510-B498-48C9-BC08-6435A64D6437}" srcId="{4FD8E5E5-9CB1-40A4-BEFA-05AA19205A33}" destId="{68425166-D6F7-467B-9398-71F5AE1C7895}" srcOrd="0" destOrd="0" parTransId="{94D04300-BAA8-4F89-A98F-5C7F6F18DD5B}" sibTransId="{24FAF96E-1D0C-4529-90DD-BC8DBEDBFEE4}"/>
    <dgm:cxn modelId="{C5134712-054C-4582-9306-5934F50FFEEB}" type="presOf" srcId="{B2967FE2-BF86-408F-8FD9-E48E1D958CEE}" destId="{E5B4E034-3E6B-4C50-93AC-F9C650781D0D}" srcOrd="0" destOrd="0" presId="urn:microsoft.com/office/officeart/2018/2/layout/IconLabelDescriptionList"/>
    <dgm:cxn modelId="{E635D529-D32C-4B0D-AB16-7739B5D45B32}" type="presOf" srcId="{373B9AE9-31C5-4F6F-A14E-9FDCBABA08BD}" destId="{16426D75-2E88-48EF-AE9C-26986F8468CE}" srcOrd="0" destOrd="1" presId="urn:microsoft.com/office/officeart/2018/2/layout/IconLabelDescriptionList"/>
    <dgm:cxn modelId="{19683B2B-EFD5-4A7B-8ABF-0A8CAE86CCA7}" srcId="{B2967FE2-BF86-408F-8FD9-E48E1D958CEE}" destId="{373B9AE9-31C5-4F6F-A14E-9FDCBABA08BD}" srcOrd="1" destOrd="0" parTransId="{F535D65A-A0CA-4C13-AA86-480D8A960B69}" sibTransId="{411F374C-9632-410F-80EE-EB4314C0FCAD}"/>
    <dgm:cxn modelId="{38D95437-F944-46CA-A3C0-74757FE7CAAD}" type="presOf" srcId="{8773A642-64F0-4E37-9FB9-27DEAE068050}" destId="{88647B46-C6B2-4AEF-8F54-E65711A5B479}" srcOrd="0" destOrd="0" presId="urn:microsoft.com/office/officeart/2018/2/layout/IconLabelDescriptionList"/>
    <dgm:cxn modelId="{3CD7DF61-135E-4937-B717-9A68B760B816}" srcId="{E81DFB19-65DB-4455-9A4C-1F74D62F1DB4}" destId="{7BE7F5EE-D83C-476E-B171-5C6CD9627B1E}" srcOrd="0" destOrd="0" parTransId="{A68214AE-08C3-4348-BD36-37C2229A7AC0}" sibTransId="{F91521E6-555B-4988-90E4-77D592B0E49A}"/>
    <dgm:cxn modelId="{6B40ED67-2221-4B0D-84BD-C19E22583188}" srcId="{E09E3F23-491D-4FF0-B25B-08267C08AF76}" destId="{E46868D4-4628-4A78-8730-45951178B50D}" srcOrd="0" destOrd="0" parTransId="{704CEDF7-FC13-4CFE-894C-AD258A02568D}" sibTransId="{0B9545BD-FC15-4B9A-8114-D415A0BF76A2}"/>
    <dgm:cxn modelId="{48367E48-6406-48DF-9C9A-AB0EF221B5E2}" srcId="{8773A642-64F0-4E37-9FB9-27DEAE068050}" destId="{E09E3F23-491D-4FF0-B25B-08267C08AF76}" srcOrd="0" destOrd="0" parTransId="{5B5008C2-E1C1-483D-8647-3AEE41BAA10F}" sibTransId="{943471B5-6F7B-4BCE-B780-4CF3C2E8E9CD}"/>
    <dgm:cxn modelId="{04A46F78-190F-4465-B46E-AF013432A98B}" type="presOf" srcId="{68425166-D6F7-467B-9398-71F5AE1C7895}" destId="{C00B5A87-2164-4D96-8C9F-928B1E86D3F4}" srcOrd="0" destOrd="0" presId="urn:microsoft.com/office/officeart/2018/2/layout/IconLabelDescriptionList"/>
    <dgm:cxn modelId="{DE90137C-F056-45E2-98EF-1BAE25D1ACDF}" type="presOf" srcId="{E09E3F23-491D-4FF0-B25B-08267C08AF76}" destId="{FC9232F6-B303-48E9-A749-E79E4F744EDC}" srcOrd="0" destOrd="0" presId="urn:microsoft.com/office/officeart/2018/2/layout/IconLabelDescriptionList"/>
    <dgm:cxn modelId="{DFBB9A8B-46EC-4AC5-B86B-0974415ECFFE}" type="presOf" srcId="{811A73D1-B1B8-42E0-8B6A-13B5A1C13B34}" destId="{16426D75-2E88-48EF-AE9C-26986F8468CE}" srcOrd="0" destOrd="0" presId="urn:microsoft.com/office/officeart/2018/2/layout/IconLabelDescriptionList"/>
    <dgm:cxn modelId="{A4FA279E-8B51-47A8-BA73-43406D786C43}" srcId="{8773A642-64F0-4E37-9FB9-27DEAE068050}" destId="{4FD8E5E5-9CB1-40A4-BEFA-05AA19205A33}" srcOrd="2" destOrd="0" parTransId="{76EE3E42-0A5E-4F8B-8D0E-EE35A2BD84BE}" sibTransId="{1C7B9806-B7EC-46C2-9C1B-099B4E449F10}"/>
    <dgm:cxn modelId="{8B996BAD-5AA9-4DD6-A56A-36B0C41C15FB}" srcId="{8773A642-64F0-4E37-9FB9-27DEAE068050}" destId="{B2967FE2-BF86-408F-8FD9-E48E1D958CEE}" srcOrd="1" destOrd="0" parTransId="{17786B00-5E05-458A-AA04-EA1EC18B1FB1}" sibTransId="{630FE6E7-2E8E-4E17-BE79-178D4360FE60}"/>
    <dgm:cxn modelId="{1DA007BD-A95B-41FC-AD25-DE9920B0E68E}" type="presOf" srcId="{4FD8E5E5-9CB1-40A4-BEFA-05AA19205A33}" destId="{AD8D3E17-D108-4E4B-B234-3C14A96DEAA7}" srcOrd="0" destOrd="0" presId="urn:microsoft.com/office/officeart/2018/2/layout/IconLabelDescriptionList"/>
    <dgm:cxn modelId="{BEFEDFC6-C4BC-4724-BAF6-29A3D2AB1A06}" type="presOf" srcId="{7BE7F5EE-D83C-476E-B171-5C6CD9627B1E}" destId="{C00B5A87-2164-4D96-8C9F-928B1E86D3F4}" srcOrd="0" destOrd="2" presId="urn:microsoft.com/office/officeart/2018/2/layout/IconLabelDescriptionList"/>
    <dgm:cxn modelId="{4417BED7-36A1-4697-9A16-512D7F195480}" type="presOf" srcId="{361C9C56-2C0B-4608-B562-9187D31A4155}" destId="{18364A21-57A9-4DDC-9C72-D47C648F3C8F}" srcOrd="0" destOrd="1" presId="urn:microsoft.com/office/officeart/2018/2/layout/IconLabelDescriptionList"/>
    <dgm:cxn modelId="{F9FEAADE-892B-4D7C-905D-A3739BA14BBB}" srcId="{4FD8E5E5-9CB1-40A4-BEFA-05AA19205A33}" destId="{E81DFB19-65DB-4455-9A4C-1F74D62F1DB4}" srcOrd="1" destOrd="0" parTransId="{FB7EB08C-C5EA-495D-A57C-8D67824BC20F}" sibTransId="{7771F708-F971-4528-95CF-406212870922}"/>
    <dgm:cxn modelId="{88F60AE5-7F68-45EA-8949-A925B68F74A7}" srcId="{E09E3F23-491D-4FF0-B25B-08267C08AF76}" destId="{361C9C56-2C0B-4608-B562-9187D31A4155}" srcOrd="1" destOrd="0" parTransId="{A5DEAA89-2CCF-4F30-9793-F08AB9420222}" sibTransId="{35EDAEDE-6541-4D6F-84DE-B1C701019CB2}"/>
    <dgm:cxn modelId="{51F5CFE8-27E6-48CF-B403-2978867796B3}" type="presOf" srcId="{E81DFB19-65DB-4455-9A4C-1F74D62F1DB4}" destId="{C00B5A87-2164-4D96-8C9F-928B1E86D3F4}" srcOrd="0" destOrd="1" presId="urn:microsoft.com/office/officeart/2018/2/layout/IconLabelDescriptionList"/>
    <dgm:cxn modelId="{99EC6CE9-AF33-4024-A3E0-326B34F55D33}" srcId="{B2967FE2-BF86-408F-8FD9-E48E1D958CEE}" destId="{811A73D1-B1B8-42E0-8B6A-13B5A1C13B34}" srcOrd="0" destOrd="0" parTransId="{2C6CE775-4116-454F-9E3B-19C2D4995B5D}" sibTransId="{0DB908AE-90CD-4C09-8B4D-31099D31A0C9}"/>
    <dgm:cxn modelId="{B97E17F1-4586-491E-A84F-4E4516E312F6}" type="presParOf" srcId="{88647B46-C6B2-4AEF-8F54-E65711A5B479}" destId="{790FA402-50CA-4353-AB29-DB2B4DE705A2}" srcOrd="0" destOrd="0" presId="urn:microsoft.com/office/officeart/2018/2/layout/IconLabelDescriptionList"/>
    <dgm:cxn modelId="{2581EB62-8186-4DBC-89F3-7CEBF34B4C8C}" type="presParOf" srcId="{790FA402-50CA-4353-AB29-DB2B4DE705A2}" destId="{BDA9F20F-2164-4E1E-BBD1-BA4142ADBDFC}" srcOrd="0" destOrd="0" presId="urn:microsoft.com/office/officeart/2018/2/layout/IconLabelDescriptionList"/>
    <dgm:cxn modelId="{6F3FFE05-88A4-4A72-91F1-E31118B50228}" type="presParOf" srcId="{790FA402-50CA-4353-AB29-DB2B4DE705A2}" destId="{9E3552EA-8F26-4BCA-A810-124B933D8C3E}" srcOrd="1" destOrd="0" presId="urn:microsoft.com/office/officeart/2018/2/layout/IconLabelDescriptionList"/>
    <dgm:cxn modelId="{FE888BD6-3B5F-4C81-9879-CD48064A7E01}" type="presParOf" srcId="{790FA402-50CA-4353-AB29-DB2B4DE705A2}" destId="{FC9232F6-B303-48E9-A749-E79E4F744EDC}" srcOrd="2" destOrd="0" presId="urn:microsoft.com/office/officeart/2018/2/layout/IconLabelDescriptionList"/>
    <dgm:cxn modelId="{D44CE6C5-C7E6-4677-8A23-257AE951CBCF}" type="presParOf" srcId="{790FA402-50CA-4353-AB29-DB2B4DE705A2}" destId="{62AD7E1A-CE6C-409B-8E2D-5CE76A11F372}" srcOrd="3" destOrd="0" presId="urn:microsoft.com/office/officeart/2018/2/layout/IconLabelDescriptionList"/>
    <dgm:cxn modelId="{68C2F2F9-4028-4308-A627-86FCFB83A0BD}" type="presParOf" srcId="{790FA402-50CA-4353-AB29-DB2B4DE705A2}" destId="{18364A21-57A9-4DDC-9C72-D47C648F3C8F}" srcOrd="4" destOrd="0" presId="urn:microsoft.com/office/officeart/2018/2/layout/IconLabelDescriptionList"/>
    <dgm:cxn modelId="{2D86AEE4-C834-40FB-BF49-772D4A358BCB}" type="presParOf" srcId="{88647B46-C6B2-4AEF-8F54-E65711A5B479}" destId="{977DF95E-9C0F-4C7B-84CE-694AEDAA75A5}" srcOrd="1" destOrd="0" presId="urn:microsoft.com/office/officeart/2018/2/layout/IconLabelDescriptionList"/>
    <dgm:cxn modelId="{7FFFB657-562F-432D-A32B-95EEE0062213}" type="presParOf" srcId="{88647B46-C6B2-4AEF-8F54-E65711A5B479}" destId="{891AAD0B-7102-4F81-A6ED-8B151CAD5A87}" srcOrd="2" destOrd="0" presId="urn:microsoft.com/office/officeart/2018/2/layout/IconLabelDescriptionList"/>
    <dgm:cxn modelId="{3AA83E07-F079-4B54-9398-3209015C9CD5}" type="presParOf" srcId="{891AAD0B-7102-4F81-A6ED-8B151CAD5A87}" destId="{B0BD3E12-93F4-4AE8-92AE-E6ED1CD1D509}" srcOrd="0" destOrd="0" presId="urn:microsoft.com/office/officeart/2018/2/layout/IconLabelDescriptionList"/>
    <dgm:cxn modelId="{1809570C-01FE-4904-B2B1-73D1B03AFA1B}" type="presParOf" srcId="{891AAD0B-7102-4F81-A6ED-8B151CAD5A87}" destId="{2E66AE95-3117-43A3-A5DD-C40C8B92FBF0}" srcOrd="1" destOrd="0" presId="urn:microsoft.com/office/officeart/2018/2/layout/IconLabelDescriptionList"/>
    <dgm:cxn modelId="{829704D8-8AC6-4857-BDCE-1B7EE8C97DCA}" type="presParOf" srcId="{891AAD0B-7102-4F81-A6ED-8B151CAD5A87}" destId="{E5B4E034-3E6B-4C50-93AC-F9C650781D0D}" srcOrd="2" destOrd="0" presId="urn:microsoft.com/office/officeart/2018/2/layout/IconLabelDescriptionList"/>
    <dgm:cxn modelId="{1E83DF71-ED43-4F95-9D4B-ED93C105321F}" type="presParOf" srcId="{891AAD0B-7102-4F81-A6ED-8B151CAD5A87}" destId="{AB1E8EEC-A28F-48A9-82A5-3B87093B6D27}" srcOrd="3" destOrd="0" presId="urn:microsoft.com/office/officeart/2018/2/layout/IconLabelDescriptionList"/>
    <dgm:cxn modelId="{161D6BA1-91B9-4B14-8CD4-4E8F9B323CF7}" type="presParOf" srcId="{891AAD0B-7102-4F81-A6ED-8B151CAD5A87}" destId="{16426D75-2E88-48EF-AE9C-26986F8468CE}" srcOrd="4" destOrd="0" presId="urn:microsoft.com/office/officeart/2018/2/layout/IconLabelDescriptionList"/>
    <dgm:cxn modelId="{18E2BC34-DA8E-4EC0-975B-9A7DE1464687}" type="presParOf" srcId="{88647B46-C6B2-4AEF-8F54-E65711A5B479}" destId="{E7F027C9-D401-4572-B33B-FDD9EF9D7D4E}" srcOrd="3" destOrd="0" presId="urn:microsoft.com/office/officeart/2018/2/layout/IconLabelDescriptionList"/>
    <dgm:cxn modelId="{8F8889B5-2341-4911-9FFE-1BEF344FDC1F}" type="presParOf" srcId="{88647B46-C6B2-4AEF-8F54-E65711A5B479}" destId="{9EFCA29A-BB10-4BF6-BC25-A7D5752F31EB}" srcOrd="4" destOrd="0" presId="urn:microsoft.com/office/officeart/2018/2/layout/IconLabelDescriptionList"/>
    <dgm:cxn modelId="{8524D5C4-2B82-409D-8950-1629C9E50FBE}" type="presParOf" srcId="{9EFCA29A-BB10-4BF6-BC25-A7D5752F31EB}" destId="{677ED644-C67B-474B-BC11-92E98578C512}" srcOrd="0" destOrd="0" presId="urn:microsoft.com/office/officeart/2018/2/layout/IconLabelDescriptionList"/>
    <dgm:cxn modelId="{036D3F35-38F7-4CAB-AC35-5B7C7563C776}" type="presParOf" srcId="{9EFCA29A-BB10-4BF6-BC25-A7D5752F31EB}" destId="{2011B9CA-FD95-4FCD-BFF7-AED80081BFAB}" srcOrd="1" destOrd="0" presId="urn:microsoft.com/office/officeart/2018/2/layout/IconLabelDescriptionList"/>
    <dgm:cxn modelId="{9B319BDE-0EF7-4D33-85D9-9199DD13B704}" type="presParOf" srcId="{9EFCA29A-BB10-4BF6-BC25-A7D5752F31EB}" destId="{AD8D3E17-D108-4E4B-B234-3C14A96DEAA7}" srcOrd="2" destOrd="0" presId="urn:microsoft.com/office/officeart/2018/2/layout/IconLabelDescriptionList"/>
    <dgm:cxn modelId="{202307FA-B598-4254-BE99-C47621198F11}" type="presParOf" srcId="{9EFCA29A-BB10-4BF6-BC25-A7D5752F31EB}" destId="{A3132E92-335C-4CF8-9FE1-3E99C7B36116}" srcOrd="3" destOrd="0" presId="urn:microsoft.com/office/officeart/2018/2/layout/IconLabelDescriptionList"/>
    <dgm:cxn modelId="{6D3C7111-4F5E-404E-B8E5-AA43C54EDD05}" type="presParOf" srcId="{9EFCA29A-BB10-4BF6-BC25-A7D5752F31EB}" destId="{C00B5A87-2164-4D96-8C9F-928B1E86D3F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A93017-4E3E-44AB-94DB-F93177F23252}" type="doc">
      <dgm:prSet loTypeId="urn:microsoft.com/office/officeart/2016/7/layout/VerticalDownArrowProcess" loCatId="process" qsTypeId="urn:microsoft.com/office/officeart/2005/8/quickstyle/simple4" qsCatId="simple" csTypeId="urn:microsoft.com/office/officeart/2005/8/colors/accent1_2" csCatId="accent1" phldr="1"/>
      <dgm:spPr/>
      <dgm:t>
        <a:bodyPr/>
        <a:lstStyle/>
        <a:p>
          <a:endParaRPr lang="en-US"/>
        </a:p>
      </dgm:t>
    </dgm:pt>
    <dgm:pt modelId="{875253BE-CE0F-4916-A6C7-27EE20F3C656}">
      <dgm:prSet/>
      <dgm:spPr/>
      <dgm:t>
        <a:bodyPr/>
        <a:lstStyle/>
        <a:p>
          <a:r>
            <a:rPr lang="en-US"/>
            <a:t>Phase 1</a:t>
          </a:r>
        </a:p>
      </dgm:t>
    </dgm:pt>
    <dgm:pt modelId="{C63367FC-A1D6-4C5C-8462-53080F5F1079}" type="parTrans" cxnId="{CB7FDDFC-EFEC-435B-A081-0B83C981610F}">
      <dgm:prSet/>
      <dgm:spPr/>
      <dgm:t>
        <a:bodyPr/>
        <a:lstStyle/>
        <a:p>
          <a:endParaRPr lang="en-US"/>
        </a:p>
      </dgm:t>
    </dgm:pt>
    <dgm:pt modelId="{A6A260C6-B16C-48F2-8C5F-AE49FDFD66DD}" type="sibTrans" cxnId="{CB7FDDFC-EFEC-435B-A081-0B83C981610F}">
      <dgm:prSet/>
      <dgm:spPr/>
      <dgm:t>
        <a:bodyPr/>
        <a:lstStyle/>
        <a:p>
          <a:endParaRPr lang="en-US"/>
        </a:p>
      </dgm:t>
    </dgm:pt>
    <dgm:pt modelId="{5C2BD359-7CFC-464B-A15E-E01EA5718FA9}">
      <dgm:prSet/>
      <dgm:spPr/>
      <dgm:t>
        <a:bodyPr/>
        <a:lstStyle/>
        <a:p>
          <a:pPr rtl="0"/>
          <a:r>
            <a:rPr lang="en-US"/>
            <a:t>Establish HTTP Requests</a:t>
          </a:r>
          <a:r>
            <a:rPr lang="en-US">
              <a:latin typeface="Trebuchet MS" panose="020B0603020202020204"/>
            </a:rPr>
            <a:t> with Postman</a:t>
          </a:r>
          <a:endParaRPr lang="en-US"/>
        </a:p>
      </dgm:t>
    </dgm:pt>
    <dgm:pt modelId="{EF0A3214-09E5-485C-8E9C-ABF205B27C0F}" type="parTrans" cxnId="{9C683764-9317-4C5E-9455-468F83EAB38A}">
      <dgm:prSet/>
      <dgm:spPr/>
      <dgm:t>
        <a:bodyPr/>
        <a:lstStyle/>
        <a:p>
          <a:endParaRPr lang="en-US"/>
        </a:p>
      </dgm:t>
    </dgm:pt>
    <dgm:pt modelId="{739CF111-4243-4760-9E88-BE2273BBB100}" type="sibTrans" cxnId="{9C683764-9317-4C5E-9455-468F83EAB38A}">
      <dgm:prSet/>
      <dgm:spPr/>
      <dgm:t>
        <a:bodyPr/>
        <a:lstStyle/>
        <a:p>
          <a:endParaRPr lang="en-US"/>
        </a:p>
      </dgm:t>
    </dgm:pt>
    <dgm:pt modelId="{5645F1A3-4187-4F94-8BBD-00F35E6F874A}">
      <dgm:prSet/>
      <dgm:spPr/>
      <dgm:t>
        <a:bodyPr/>
        <a:lstStyle/>
        <a:p>
          <a:r>
            <a:rPr lang="en-US"/>
            <a:t>Phase 2</a:t>
          </a:r>
        </a:p>
      </dgm:t>
    </dgm:pt>
    <dgm:pt modelId="{EB38E615-1084-4362-A70A-5C60D5279D89}" type="parTrans" cxnId="{170E3B30-1DE6-4A9B-A24D-7EFE04AD2C3D}">
      <dgm:prSet/>
      <dgm:spPr/>
      <dgm:t>
        <a:bodyPr/>
        <a:lstStyle/>
        <a:p>
          <a:endParaRPr lang="en-US"/>
        </a:p>
      </dgm:t>
    </dgm:pt>
    <dgm:pt modelId="{D64944DB-4070-40F2-AE02-2DD321FCE105}" type="sibTrans" cxnId="{170E3B30-1DE6-4A9B-A24D-7EFE04AD2C3D}">
      <dgm:prSet/>
      <dgm:spPr/>
      <dgm:t>
        <a:bodyPr/>
        <a:lstStyle/>
        <a:p>
          <a:endParaRPr lang="en-US"/>
        </a:p>
      </dgm:t>
    </dgm:pt>
    <dgm:pt modelId="{B3D99DAA-A0DC-4708-9B63-895001028D95}">
      <dgm:prSet/>
      <dgm:spPr/>
      <dgm:t>
        <a:bodyPr/>
        <a:lstStyle/>
        <a:p>
          <a:pPr rtl="0"/>
          <a:r>
            <a:rPr lang="en-US"/>
            <a:t>Connect Database/Complete Landing </a:t>
          </a:r>
          <a:r>
            <a:rPr lang="en-US">
              <a:latin typeface="Trebuchet MS" panose="020B0603020202020204"/>
            </a:rPr>
            <a:t>Page</a:t>
          </a:r>
        </a:p>
      </dgm:t>
    </dgm:pt>
    <dgm:pt modelId="{DF19F3BC-F07F-4CFF-94F1-EF699C5AD78B}" type="parTrans" cxnId="{05978D79-911A-495E-8C90-E7C4D20E7266}">
      <dgm:prSet/>
      <dgm:spPr/>
      <dgm:t>
        <a:bodyPr/>
        <a:lstStyle/>
        <a:p>
          <a:endParaRPr lang="en-US"/>
        </a:p>
      </dgm:t>
    </dgm:pt>
    <dgm:pt modelId="{401D4E8E-0B46-4F87-8F5E-0026245897DC}" type="sibTrans" cxnId="{05978D79-911A-495E-8C90-E7C4D20E7266}">
      <dgm:prSet/>
      <dgm:spPr/>
      <dgm:t>
        <a:bodyPr/>
        <a:lstStyle/>
        <a:p>
          <a:endParaRPr lang="en-US"/>
        </a:p>
      </dgm:t>
    </dgm:pt>
    <dgm:pt modelId="{4EFA286E-CB77-4B00-9501-0FAD53666C27}">
      <dgm:prSet/>
      <dgm:spPr/>
      <dgm:t>
        <a:bodyPr/>
        <a:lstStyle/>
        <a:p>
          <a:r>
            <a:rPr lang="en-US"/>
            <a:t>Phase 3</a:t>
          </a:r>
        </a:p>
      </dgm:t>
    </dgm:pt>
    <dgm:pt modelId="{1F97A02E-FD2F-48D6-AB0D-D166F321002E}" type="parTrans" cxnId="{525D3BB0-A514-41B3-9DE7-F0E07D7D2094}">
      <dgm:prSet/>
      <dgm:spPr/>
      <dgm:t>
        <a:bodyPr/>
        <a:lstStyle/>
        <a:p>
          <a:endParaRPr lang="en-US"/>
        </a:p>
      </dgm:t>
    </dgm:pt>
    <dgm:pt modelId="{CA377E0C-1055-4F21-A5E3-6A7881CB5257}" type="sibTrans" cxnId="{525D3BB0-A514-41B3-9DE7-F0E07D7D2094}">
      <dgm:prSet/>
      <dgm:spPr/>
      <dgm:t>
        <a:bodyPr/>
        <a:lstStyle/>
        <a:p>
          <a:endParaRPr lang="en-US"/>
        </a:p>
      </dgm:t>
    </dgm:pt>
    <dgm:pt modelId="{5DF91A62-E203-4B63-9ACC-27718D9C815B}">
      <dgm:prSet/>
      <dgm:spPr/>
      <dgm:t>
        <a:bodyPr/>
        <a:lstStyle/>
        <a:p>
          <a:r>
            <a:rPr lang="en-US"/>
            <a:t>Survey Screens/SQL Querys</a:t>
          </a:r>
        </a:p>
      </dgm:t>
    </dgm:pt>
    <dgm:pt modelId="{CC7580CA-3F3C-47BE-828E-BDD97E7BEEA7}" type="parTrans" cxnId="{54CE259C-92A6-4EB9-9ADE-59F06440FE90}">
      <dgm:prSet/>
      <dgm:spPr/>
      <dgm:t>
        <a:bodyPr/>
        <a:lstStyle/>
        <a:p>
          <a:endParaRPr lang="en-US"/>
        </a:p>
      </dgm:t>
    </dgm:pt>
    <dgm:pt modelId="{8905BB7C-CE2E-4F05-B639-E00708CD6D38}" type="sibTrans" cxnId="{54CE259C-92A6-4EB9-9ADE-59F06440FE90}">
      <dgm:prSet/>
      <dgm:spPr/>
      <dgm:t>
        <a:bodyPr/>
        <a:lstStyle/>
        <a:p>
          <a:endParaRPr lang="en-US"/>
        </a:p>
      </dgm:t>
    </dgm:pt>
    <dgm:pt modelId="{B89B8C3A-8094-41CC-9DE6-D1222B8B5D3F}">
      <dgm:prSet/>
      <dgm:spPr/>
      <dgm:t>
        <a:bodyPr/>
        <a:lstStyle/>
        <a:p>
          <a:r>
            <a:rPr lang="en-US"/>
            <a:t>Demo 2</a:t>
          </a:r>
        </a:p>
      </dgm:t>
    </dgm:pt>
    <dgm:pt modelId="{8FB6B7DF-CEF1-40BB-A461-63C8C17AF85D}" type="parTrans" cxnId="{914DBA8E-463E-46C8-86BA-B154A1B6F86F}">
      <dgm:prSet/>
      <dgm:spPr/>
      <dgm:t>
        <a:bodyPr/>
        <a:lstStyle/>
        <a:p>
          <a:endParaRPr lang="en-US"/>
        </a:p>
      </dgm:t>
    </dgm:pt>
    <dgm:pt modelId="{B55E1DED-A536-4951-A475-1A2EE93C3CC5}" type="sibTrans" cxnId="{914DBA8E-463E-46C8-86BA-B154A1B6F86F}">
      <dgm:prSet/>
      <dgm:spPr/>
      <dgm:t>
        <a:bodyPr/>
        <a:lstStyle/>
        <a:p>
          <a:endParaRPr lang="en-US"/>
        </a:p>
      </dgm:t>
    </dgm:pt>
    <dgm:pt modelId="{5D5E5466-FE54-43E0-960A-0D8CAE819C20}">
      <dgm:prSet/>
      <dgm:spPr/>
      <dgm:t>
        <a:bodyPr/>
        <a:lstStyle/>
        <a:p>
          <a:r>
            <a:rPr lang="en-US"/>
            <a:t>Phase 4</a:t>
          </a:r>
        </a:p>
      </dgm:t>
    </dgm:pt>
    <dgm:pt modelId="{5E9438CF-B40C-41FE-B951-6B6902E9FC65}" type="parTrans" cxnId="{5EFB6946-0C0E-40D1-B70B-A6B3F3E7533B}">
      <dgm:prSet/>
      <dgm:spPr/>
      <dgm:t>
        <a:bodyPr/>
        <a:lstStyle/>
        <a:p>
          <a:endParaRPr lang="en-US"/>
        </a:p>
      </dgm:t>
    </dgm:pt>
    <dgm:pt modelId="{AAC06CB4-BBEE-4308-9C44-A105A090468B}" type="sibTrans" cxnId="{5EFB6946-0C0E-40D1-B70B-A6B3F3E7533B}">
      <dgm:prSet/>
      <dgm:spPr/>
      <dgm:t>
        <a:bodyPr/>
        <a:lstStyle/>
        <a:p>
          <a:endParaRPr lang="en-US"/>
        </a:p>
      </dgm:t>
    </dgm:pt>
    <dgm:pt modelId="{5025C406-BB2E-42C7-AA64-87F27326D678}">
      <dgm:prSet/>
      <dgm:spPr/>
      <dgm:t>
        <a:bodyPr/>
        <a:lstStyle/>
        <a:p>
          <a:r>
            <a:rPr lang="en-US"/>
            <a:t>Settings/Feedback</a:t>
          </a:r>
        </a:p>
      </dgm:t>
    </dgm:pt>
    <dgm:pt modelId="{939509CE-3CFA-410B-A61A-998B5EFE9B4E}" type="parTrans" cxnId="{868B4F7D-DB0C-40B9-A252-4E167EEB1F90}">
      <dgm:prSet/>
      <dgm:spPr/>
      <dgm:t>
        <a:bodyPr/>
        <a:lstStyle/>
        <a:p>
          <a:endParaRPr lang="en-US"/>
        </a:p>
      </dgm:t>
    </dgm:pt>
    <dgm:pt modelId="{A89CD1F0-23FC-4932-BD22-51E3B60C9281}" type="sibTrans" cxnId="{868B4F7D-DB0C-40B9-A252-4E167EEB1F90}">
      <dgm:prSet/>
      <dgm:spPr/>
      <dgm:t>
        <a:bodyPr/>
        <a:lstStyle/>
        <a:p>
          <a:endParaRPr lang="en-US"/>
        </a:p>
      </dgm:t>
    </dgm:pt>
    <dgm:pt modelId="{3EFD6D63-D8EB-41C3-B34D-6CBDBF700BCF}">
      <dgm:prSet/>
      <dgm:spPr/>
      <dgm:t>
        <a:bodyPr/>
        <a:lstStyle/>
        <a:p>
          <a:r>
            <a:rPr lang="en-US"/>
            <a:t>Phase 5</a:t>
          </a:r>
        </a:p>
      </dgm:t>
    </dgm:pt>
    <dgm:pt modelId="{895CC21D-13B2-4EF5-95E5-8B0F045937C8}" type="parTrans" cxnId="{839C6691-1482-4EA6-BF0D-91D309B7B726}">
      <dgm:prSet/>
      <dgm:spPr/>
      <dgm:t>
        <a:bodyPr/>
        <a:lstStyle/>
        <a:p>
          <a:endParaRPr lang="en-US"/>
        </a:p>
      </dgm:t>
    </dgm:pt>
    <dgm:pt modelId="{7EC6505B-B0BF-47AC-AC37-1EF1ABE484E5}" type="sibTrans" cxnId="{839C6691-1482-4EA6-BF0D-91D309B7B726}">
      <dgm:prSet/>
      <dgm:spPr/>
      <dgm:t>
        <a:bodyPr/>
        <a:lstStyle/>
        <a:p>
          <a:endParaRPr lang="en-US"/>
        </a:p>
      </dgm:t>
    </dgm:pt>
    <dgm:pt modelId="{22BA8316-2A50-4CF6-BF20-C22D45CE4640}">
      <dgm:prSet/>
      <dgm:spPr/>
      <dgm:t>
        <a:bodyPr/>
        <a:lstStyle/>
        <a:p>
          <a:r>
            <a:rPr lang="en-US"/>
            <a:t>Final Touches </a:t>
          </a:r>
        </a:p>
      </dgm:t>
    </dgm:pt>
    <dgm:pt modelId="{0CD13C3A-B13D-4A84-84D1-16856C866322}" type="parTrans" cxnId="{0131FEED-EA37-404B-B7CF-4EF3CD588B18}">
      <dgm:prSet/>
      <dgm:spPr/>
      <dgm:t>
        <a:bodyPr/>
        <a:lstStyle/>
        <a:p>
          <a:endParaRPr lang="en-US"/>
        </a:p>
      </dgm:t>
    </dgm:pt>
    <dgm:pt modelId="{F3564F02-2AA7-4F23-8DF5-423A1F428126}" type="sibTrans" cxnId="{0131FEED-EA37-404B-B7CF-4EF3CD588B18}">
      <dgm:prSet/>
      <dgm:spPr/>
      <dgm:t>
        <a:bodyPr/>
        <a:lstStyle/>
        <a:p>
          <a:endParaRPr lang="en-US"/>
        </a:p>
      </dgm:t>
    </dgm:pt>
    <dgm:pt modelId="{6E1EBDEF-BF02-455F-A5A4-C3CDE85BE9D6}">
      <dgm:prSet/>
      <dgm:spPr/>
      <dgm:t>
        <a:bodyPr/>
        <a:lstStyle/>
        <a:p>
          <a:r>
            <a:rPr lang="en-US"/>
            <a:t>Demo 3</a:t>
          </a:r>
        </a:p>
      </dgm:t>
    </dgm:pt>
    <dgm:pt modelId="{4A24B4BF-557E-4708-BCD6-4EAF3E6C6028}" type="parTrans" cxnId="{B5220259-E38D-464E-A24A-44471D6AB0B1}">
      <dgm:prSet/>
      <dgm:spPr/>
      <dgm:t>
        <a:bodyPr/>
        <a:lstStyle/>
        <a:p>
          <a:endParaRPr lang="en-US"/>
        </a:p>
      </dgm:t>
    </dgm:pt>
    <dgm:pt modelId="{05B0A83B-9449-4330-892D-03CA8EE4ED29}" type="sibTrans" cxnId="{B5220259-E38D-464E-A24A-44471D6AB0B1}">
      <dgm:prSet/>
      <dgm:spPr/>
      <dgm:t>
        <a:bodyPr/>
        <a:lstStyle/>
        <a:p>
          <a:endParaRPr lang="en-US"/>
        </a:p>
      </dgm:t>
    </dgm:pt>
    <dgm:pt modelId="{560546EB-AC43-414C-8EC1-DB36AD31E419}">
      <dgm:prSet phldr="0"/>
      <dgm:spPr/>
      <dgm:t>
        <a:bodyPr/>
        <a:lstStyle/>
        <a:p>
          <a:r>
            <a:rPr lang="en-US">
              <a:latin typeface="Trebuchet MS" panose="020B0603020202020204"/>
            </a:rPr>
            <a:t>Demo1</a:t>
          </a:r>
        </a:p>
      </dgm:t>
    </dgm:pt>
    <dgm:pt modelId="{27211ABE-6C54-429E-9541-B48187A5BABC}" type="parTrans" cxnId="{263EF62B-5D38-480D-9CD5-B8C2FD7E9517}">
      <dgm:prSet/>
      <dgm:spPr/>
    </dgm:pt>
    <dgm:pt modelId="{DD939D62-419D-4A60-9F9C-E2BD565583D0}" type="sibTrans" cxnId="{263EF62B-5D38-480D-9CD5-B8C2FD7E9517}">
      <dgm:prSet/>
      <dgm:spPr/>
    </dgm:pt>
    <dgm:pt modelId="{3979EB3A-985A-40A2-AD2A-BDD3B8AEDFBE}">
      <dgm:prSet phldr="0"/>
      <dgm:spPr/>
      <dgm:t>
        <a:bodyPr/>
        <a:lstStyle/>
        <a:p>
          <a:pPr rtl="0"/>
          <a:r>
            <a:rPr lang="en-US">
              <a:latin typeface="Trebuchet MS" panose="020B0603020202020204"/>
            </a:rPr>
            <a:t>Security </a:t>
          </a:r>
        </a:p>
      </dgm:t>
    </dgm:pt>
    <dgm:pt modelId="{6C985F97-1BAA-4A4D-B147-03711B213644}" type="parTrans" cxnId="{4C87123B-C04F-44C8-A5A0-4D7D3B30B2AC}">
      <dgm:prSet/>
      <dgm:spPr/>
    </dgm:pt>
    <dgm:pt modelId="{1CB67DB7-9EB4-4390-B847-97C45B3B45F9}" type="sibTrans" cxnId="{4C87123B-C04F-44C8-A5A0-4D7D3B30B2AC}">
      <dgm:prSet/>
      <dgm:spPr/>
    </dgm:pt>
    <dgm:pt modelId="{31941291-E63C-45C3-9A92-67F1BCDD5FF3}" type="pres">
      <dgm:prSet presAssocID="{70A93017-4E3E-44AB-94DB-F93177F23252}" presName="Name0" presStyleCnt="0">
        <dgm:presLayoutVars>
          <dgm:dir/>
          <dgm:animLvl val="lvl"/>
          <dgm:resizeHandles val="exact"/>
        </dgm:presLayoutVars>
      </dgm:prSet>
      <dgm:spPr/>
    </dgm:pt>
    <dgm:pt modelId="{3AEA04F9-0274-4FB3-BFF6-721F188EF86C}" type="pres">
      <dgm:prSet presAssocID="{3EFD6D63-D8EB-41C3-B34D-6CBDBF700BCF}" presName="boxAndChildren" presStyleCnt="0"/>
      <dgm:spPr/>
    </dgm:pt>
    <dgm:pt modelId="{164D2F3C-CA29-4AE9-9129-F7A05709DF96}" type="pres">
      <dgm:prSet presAssocID="{3EFD6D63-D8EB-41C3-B34D-6CBDBF700BCF}" presName="parentTextBox" presStyleLbl="alignNode1" presStyleIdx="0" presStyleCnt="5"/>
      <dgm:spPr/>
    </dgm:pt>
    <dgm:pt modelId="{D6E7260C-908B-4B16-B0B0-4E0CB6B4E766}" type="pres">
      <dgm:prSet presAssocID="{3EFD6D63-D8EB-41C3-B34D-6CBDBF700BCF}" presName="descendantBox" presStyleLbl="bgAccFollowNode1" presStyleIdx="0" presStyleCnt="5"/>
      <dgm:spPr/>
    </dgm:pt>
    <dgm:pt modelId="{C4FD2B59-D391-4201-9D47-6D243C7F66F0}" type="pres">
      <dgm:prSet presAssocID="{AAC06CB4-BBEE-4308-9C44-A105A090468B}" presName="sp" presStyleCnt="0"/>
      <dgm:spPr/>
    </dgm:pt>
    <dgm:pt modelId="{96921589-9E31-46C9-A7B6-61412E1E9401}" type="pres">
      <dgm:prSet presAssocID="{5D5E5466-FE54-43E0-960A-0D8CAE819C20}" presName="arrowAndChildren" presStyleCnt="0"/>
      <dgm:spPr/>
    </dgm:pt>
    <dgm:pt modelId="{E1C9A215-7F7A-4554-BB9E-DDA3F509AA16}" type="pres">
      <dgm:prSet presAssocID="{5D5E5466-FE54-43E0-960A-0D8CAE819C20}" presName="parentTextArrow" presStyleLbl="node1" presStyleIdx="0" presStyleCnt="0"/>
      <dgm:spPr/>
    </dgm:pt>
    <dgm:pt modelId="{3489FB2B-03FF-46BA-AFD1-CDEE53FE7C18}" type="pres">
      <dgm:prSet presAssocID="{5D5E5466-FE54-43E0-960A-0D8CAE819C20}" presName="arrow" presStyleLbl="alignNode1" presStyleIdx="1" presStyleCnt="5"/>
      <dgm:spPr/>
    </dgm:pt>
    <dgm:pt modelId="{9847EB7B-026F-4653-9DCC-C12FFD7FD588}" type="pres">
      <dgm:prSet presAssocID="{5D5E5466-FE54-43E0-960A-0D8CAE819C20}" presName="descendantArrow" presStyleLbl="bgAccFollowNode1" presStyleIdx="1" presStyleCnt="5"/>
      <dgm:spPr/>
    </dgm:pt>
    <dgm:pt modelId="{1ABC9812-B9B6-4F70-B360-B3AB67FDF736}" type="pres">
      <dgm:prSet presAssocID="{CA377E0C-1055-4F21-A5E3-6A7881CB5257}" presName="sp" presStyleCnt="0"/>
      <dgm:spPr/>
    </dgm:pt>
    <dgm:pt modelId="{B2EF8E2D-20B2-451F-96DA-53053443CD30}" type="pres">
      <dgm:prSet presAssocID="{4EFA286E-CB77-4B00-9501-0FAD53666C27}" presName="arrowAndChildren" presStyleCnt="0"/>
      <dgm:spPr/>
    </dgm:pt>
    <dgm:pt modelId="{EA0BB313-FF15-42D7-962E-AFC39145E08C}" type="pres">
      <dgm:prSet presAssocID="{4EFA286E-CB77-4B00-9501-0FAD53666C27}" presName="parentTextArrow" presStyleLbl="node1" presStyleIdx="0" presStyleCnt="0"/>
      <dgm:spPr/>
    </dgm:pt>
    <dgm:pt modelId="{4DE1D045-CC2F-495E-8C85-2773C603E0EC}" type="pres">
      <dgm:prSet presAssocID="{4EFA286E-CB77-4B00-9501-0FAD53666C27}" presName="arrow" presStyleLbl="alignNode1" presStyleIdx="2" presStyleCnt="5"/>
      <dgm:spPr/>
    </dgm:pt>
    <dgm:pt modelId="{B349B216-CD9C-4CBB-A932-0AF7A6404B46}" type="pres">
      <dgm:prSet presAssocID="{4EFA286E-CB77-4B00-9501-0FAD53666C27}" presName="descendantArrow" presStyleLbl="bgAccFollowNode1" presStyleIdx="2" presStyleCnt="5"/>
      <dgm:spPr/>
    </dgm:pt>
    <dgm:pt modelId="{72333679-AF25-4BA9-90C4-846D349A8E16}" type="pres">
      <dgm:prSet presAssocID="{D64944DB-4070-40F2-AE02-2DD321FCE105}" presName="sp" presStyleCnt="0"/>
      <dgm:spPr/>
    </dgm:pt>
    <dgm:pt modelId="{1C171979-F5E6-435A-B109-28B21E4FCB12}" type="pres">
      <dgm:prSet presAssocID="{5645F1A3-4187-4F94-8BBD-00F35E6F874A}" presName="arrowAndChildren" presStyleCnt="0"/>
      <dgm:spPr/>
    </dgm:pt>
    <dgm:pt modelId="{953B55A0-24B7-4078-8F01-840CC81F6F31}" type="pres">
      <dgm:prSet presAssocID="{5645F1A3-4187-4F94-8BBD-00F35E6F874A}" presName="parentTextArrow" presStyleLbl="node1" presStyleIdx="0" presStyleCnt="0"/>
      <dgm:spPr/>
    </dgm:pt>
    <dgm:pt modelId="{D8B5BF58-8468-484D-8050-3EF82065BE17}" type="pres">
      <dgm:prSet presAssocID="{5645F1A3-4187-4F94-8BBD-00F35E6F874A}" presName="arrow" presStyleLbl="alignNode1" presStyleIdx="3" presStyleCnt="5"/>
      <dgm:spPr/>
    </dgm:pt>
    <dgm:pt modelId="{76712680-F997-456D-9338-19606C381E1E}" type="pres">
      <dgm:prSet presAssocID="{5645F1A3-4187-4F94-8BBD-00F35E6F874A}" presName="descendantArrow" presStyleLbl="bgAccFollowNode1" presStyleIdx="3" presStyleCnt="5"/>
      <dgm:spPr/>
    </dgm:pt>
    <dgm:pt modelId="{8D8B208E-8D3F-40F7-8A05-DAF8945C1A6A}" type="pres">
      <dgm:prSet presAssocID="{A6A260C6-B16C-48F2-8C5F-AE49FDFD66DD}" presName="sp" presStyleCnt="0"/>
      <dgm:spPr/>
    </dgm:pt>
    <dgm:pt modelId="{633F47AC-224B-4775-8AC3-4D7EBB8115DC}" type="pres">
      <dgm:prSet presAssocID="{875253BE-CE0F-4916-A6C7-27EE20F3C656}" presName="arrowAndChildren" presStyleCnt="0"/>
      <dgm:spPr/>
    </dgm:pt>
    <dgm:pt modelId="{7474CDDD-C9A1-403E-856C-CA8A331FC080}" type="pres">
      <dgm:prSet presAssocID="{875253BE-CE0F-4916-A6C7-27EE20F3C656}" presName="parentTextArrow" presStyleLbl="node1" presStyleIdx="0" presStyleCnt="0"/>
      <dgm:spPr/>
    </dgm:pt>
    <dgm:pt modelId="{A320F80F-3085-4DF3-B102-B577428EFFE9}" type="pres">
      <dgm:prSet presAssocID="{875253BE-CE0F-4916-A6C7-27EE20F3C656}" presName="arrow" presStyleLbl="alignNode1" presStyleIdx="4" presStyleCnt="5"/>
      <dgm:spPr/>
    </dgm:pt>
    <dgm:pt modelId="{F4A287EE-C741-42CE-AE0D-CB363A88C557}" type="pres">
      <dgm:prSet presAssocID="{875253BE-CE0F-4916-A6C7-27EE20F3C656}" presName="descendantArrow" presStyleLbl="bgAccFollowNode1" presStyleIdx="4" presStyleCnt="5"/>
      <dgm:spPr/>
    </dgm:pt>
  </dgm:ptLst>
  <dgm:cxnLst>
    <dgm:cxn modelId="{9291DA02-C776-4AEE-B4E7-D7A10130BD9C}" type="presOf" srcId="{875253BE-CE0F-4916-A6C7-27EE20F3C656}" destId="{7474CDDD-C9A1-403E-856C-CA8A331FC080}" srcOrd="0" destOrd="0" presId="urn:microsoft.com/office/officeart/2016/7/layout/VerticalDownArrowProcess"/>
    <dgm:cxn modelId="{91C3E425-0869-4DE0-B2AE-7448393CD73F}" type="presOf" srcId="{B89B8C3A-8094-41CC-9DE6-D1222B8B5D3F}" destId="{B349B216-CD9C-4CBB-A932-0AF7A6404B46}" srcOrd="0" destOrd="1" presId="urn:microsoft.com/office/officeart/2016/7/layout/VerticalDownArrowProcess"/>
    <dgm:cxn modelId="{F6F88D2A-B6CC-40BF-A592-86DEDE07419E}" type="presOf" srcId="{5C2BD359-7CFC-464B-A15E-E01EA5718FA9}" destId="{F4A287EE-C741-42CE-AE0D-CB363A88C557}" srcOrd="0" destOrd="0" presId="urn:microsoft.com/office/officeart/2016/7/layout/VerticalDownArrowProcess"/>
    <dgm:cxn modelId="{263EF62B-5D38-480D-9CD5-B8C2FD7E9517}" srcId="{5645F1A3-4187-4F94-8BBD-00F35E6F874A}" destId="{560546EB-AC43-414C-8EC1-DB36AD31E419}" srcOrd="1" destOrd="0" parTransId="{27211ABE-6C54-429E-9541-B48187A5BABC}" sibTransId="{DD939D62-419D-4A60-9F9C-E2BD565583D0}"/>
    <dgm:cxn modelId="{170E3B30-1DE6-4A9B-A24D-7EFE04AD2C3D}" srcId="{70A93017-4E3E-44AB-94DB-F93177F23252}" destId="{5645F1A3-4187-4F94-8BBD-00F35E6F874A}" srcOrd="1" destOrd="0" parTransId="{EB38E615-1084-4362-A70A-5C60D5279D89}" sibTransId="{D64944DB-4070-40F2-AE02-2DD321FCE105}"/>
    <dgm:cxn modelId="{9986ED31-F932-4CF2-8B07-3C68F009A8A1}" type="presOf" srcId="{6E1EBDEF-BF02-455F-A5A4-C3CDE85BE9D6}" destId="{D6E7260C-908B-4B16-B0B0-4E0CB6B4E766}" srcOrd="0" destOrd="1" presId="urn:microsoft.com/office/officeart/2016/7/layout/VerticalDownArrowProcess"/>
    <dgm:cxn modelId="{4C87123B-C04F-44C8-A5A0-4D7D3B30B2AC}" srcId="{5D5E5466-FE54-43E0-960A-0D8CAE819C20}" destId="{3979EB3A-985A-40A2-AD2A-BDD3B8AEDFBE}" srcOrd="0" destOrd="0" parTransId="{6C985F97-1BAA-4A4D-B147-03711B213644}" sibTransId="{1CB67DB7-9EB4-4390-B847-97C45B3B45F9}"/>
    <dgm:cxn modelId="{9C683764-9317-4C5E-9455-468F83EAB38A}" srcId="{875253BE-CE0F-4916-A6C7-27EE20F3C656}" destId="{5C2BD359-7CFC-464B-A15E-E01EA5718FA9}" srcOrd="0" destOrd="0" parTransId="{EF0A3214-09E5-485C-8E9C-ABF205B27C0F}" sibTransId="{739CF111-4243-4760-9E88-BE2273BBB100}"/>
    <dgm:cxn modelId="{C4B46465-7037-4F79-8B4B-1A3EFC19BFEA}" type="presOf" srcId="{B3D99DAA-A0DC-4708-9B63-895001028D95}" destId="{76712680-F997-456D-9338-19606C381E1E}" srcOrd="0" destOrd="0" presId="urn:microsoft.com/office/officeart/2016/7/layout/VerticalDownArrowProcess"/>
    <dgm:cxn modelId="{5EFB6946-0C0E-40D1-B70B-A6B3F3E7533B}" srcId="{70A93017-4E3E-44AB-94DB-F93177F23252}" destId="{5D5E5466-FE54-43E0-960A-0D8CAE819C20}" srcOrd="3" destOrd="0" parTransId="{5E9438CF-B40C-41FE-B951-6B6902E9FC65}" sibTransId="{AAC06CB4-BBEE-4308-9C44-A105A090468B}"/>
    <dgm:cxn modelId="{B5220259-E38D-464E-A24A-44471D6AB0B1}" srcId="{3EFD6D63-D8EB-41C3-B34D-6CBDBF700BCF}" destId="{6E1EBDEF-BF02-455F-A5A4-C3CDE85BE9D6}" srcOrd="1" destOrd="0" parTransId="{4A24B4BF-557E-4708-BCD6-4EAF3E6C6028}" sibTransId="{05B0A83B-9449-4330-892D-03CA8EE4ED29}"/>
    <dgm:cxn modelId="{05978D79-911A-495E-8C90-E7C4D20E7266}" srcId="{5645F1A3-4187-4F94-8BBD-00F35E6F874A}" destId="{B3D99DAA-A0DC-4708-9B63-895001028D95}" srcOrd="0" destOrd="0" parTransId="{DF19F3BC-F07F-4CFF-94F1-EF699C5AD78B}" sibTransId="{401D4E8E-0B46-4F87-8F5E-0026245897DC}"/>
    <dgm:cxn modelId="{868B4F7D-DB0C-40B9-A252-4E167EEB1F90}" srcId="{5D5E5466-FE54-43E0-960A-0D8CAE819C20}" destId="{5025C406-BB2E-42C7-AA64-87F27326D678}" srcOrd="1" destOrd="0" parTransId="{939509CE-3CFA-410B-A61A-998B5EFE9B4E}" sibTransId="{A89CD1F0-23FC-4932-BD22-51E3B60C9281}"/>
    <dgm:cxn modelId="{2065DA89-A7C9-42AF-9504-7ABF9FB775E8}" type="presOf" srcId="{5025C406-BB2E-42C7-AA64-87F27326D678}" destId="{9847EB7B-026F-4653-9DCC-C12FFD7FD588}" srcOrd="0" destOrd="1" presId="urn:microsoft.com/office/officeart/2016/7/layout/VerticalDownArrowProcess"/>
    <dgm:cxn modelId="{28BCF289-CF9E-4F09-97E0-ACA2BEC6169D}" type="presOf" srcId="{5DF91A62-E203-4B63-9ACC-27718D9C815B}" destId="{B349B216-CD9C-4CBB-A932-0AF7A6404B46}" srcOrd="0" destOrd="0" presId="urn:microsoft.com/office/officeart/2016/7/layout/VerticalDownArrowProcess"/>
    <dgm:cxn modelId="{914DBA8E-463E-46C8-86BA-B154A1B6F86F}" srcId="{4EFA286E-CB77-4B00-9501-0FAD53666C27}" destId="{B89B8C3A-8094-41CC-9DE6-D1222B8B5D3F}" srcOrd="1" destOrd="0" parTransId="{8FB6B7DF-CEF1-40BB-A461-63C8C17AF85D}" sibTransId="{B55E1DED-A536-4951-A475-1A2EE93C3CC5}"/>
    <dgm:cxn modelId="{EB93C38E-6BF2-47BF-A526-9ABEB973333A}" type="presOf" srcId="{5645F1A3-4187-4F94-8BBD-00F35E6F874A}" destId="{D8B5BF58-8468-484D-8050-3EF82065BE17}" srcOrd="1" destOrd="0" presId="urn:microsoft.com/office/officeart/2016/7/layout/VerticalDownArrowProcess"/>
    <dgm:cxn modelId="{73902F90-6AF4-4380-A7BF-EA6B48CB013A}" type="presOf" srcId="{3979EB3A-985A-40A2-AD2A-BDD3B8AEDFBE}" destId="{9847EB7B-026F-4653-9DCC-C12FFD7FD588}" srcOrd="0" destOrd="0" presId="urn:microsoft.com/office/officeart/2016/7/layout/VerticalDownArrowProcess"/>
    <dgm:cxn modelId="{839C6691-1482-4EA6-BF0D-91D309B7B726}" srcId="{70A93017-4E3E-44AB-94DB-F93177F23252}" destId="{3EFD6D63-D8EB-41C3-B34D-6CBDBF700BCF}" srcOrd="4" destOrd="0" parTransId="{895CC21D-13B2-4EF5-95E5-8B0F045937C8}" sibTransId="{7EC6505B-B0BF-47AC-AC37-1EF1ABE484E5}"/>
    <dgm:cxn modelId="{8E468794-CE70-4D5A-A00A-4DD8ECF3CBD7}" type="presOf" srcId="{4EFA286E-CB77-4B00-9501-0FAD53666C27}" destId="{EA0BB313-FF15-42D7-962E-AFC39145E08C}" srcOrd="0" destOrd="0" presId="urn:microsoft.com/office/officeart/2016/7/layout/VerticalDownArrowProcess"/>
    <dgm:cxn modelId="{54CE259C-92A6-4EB9-9ADE-59F06440FE90}" srcId="{4EFA286E-CB77-4B00-9501-0FAD53666C27}" destId="{5DF91A62-E203-4B63-9ACC-27718D9C815B}" srcOrd="0" destOrd="0" parTransId="{CC7580CA-3F3C-47BE-828E-BDD97E7BEEA7}" sibTransId="{8905BB7C-CE2E-4F05-B639-E00708CD6D38}"/>
    <dgm:cxn modelId="{3DB27D9D-D611-4CD9-9364-799B49E5BC65}" type="presOf" srcId="{4EFA286E-CB77-4B00-9501-0FAD53666C27}" destId="{4DE1D045-CC2F-495E-8C85-2773C603E0EC}" srcOrd="1" destOrd="0" presId="urn:microsoft.com/office/officeart/2016/7/layout/VerticalDownArrowProcess"/>
    <dgm:cxn modelId="{427FA1AC-5152-402A-A452-DF946DEA7597}" type="presOf" srcId="{5D5E5466-FE54-43E0-960A-0D8CAE819C20}" destId="{3489FB2B-03FF-46BA-AFD1-CDEE53FE7C18}" srcOrd="1" destOrd="0" presId="urn:microsoft.com/office/officeart/2016/7/layout/VerticalDownArrowProcess"/>
    <dgm:cxn modelId="{525D3BB0-A514-41B3-9DE7-F0E07D7D2094}" srcId="{70A93017-4E3E-44AB-94DB-F93177F23252}" destId="{4EFA286E-CB77-4B00-9501-0FAD53666C27}" srcOrd="2" destOrd="0" parTransId="{1F97A02E-FD2F-48D6-AB0D-D166F321002E}" sibTransId="{CA377E0C-1055-4F21-A5E3-6A7881CB5257}"/>
    <dgm:cxn modelId="{9B5F1FBD-07D2-4B19-B255-CDA7D17B8D27}" type="presOf" srcId="{3EFD6D63-D8EB-41C3-B34D-6CBDBF700BCF}" destId="{164D2F3C-CA29-4AE9-9129-F7A05709DF96}" srcOrd="0" destOrd="0" presId="urn:microsoft.com/office/officeart/2016/7/layout/VerticalDownArrowProcess"/>
    <dgm:cxn modelId="{1950C7CD-34C7-487B-9956-E7E75140CEAA}" type="presOf" srcId="{70A93017-4E3E-44AB-94DB-F93177F23252}" destId="{31941291-E63C-45C3-9A92-67F1BCDD5FF3}" srcOrd="0" destOrd="0" presId="urn:microsoft.com/office/officeart/2016/7/layout/VerticalDownArrowProcess"/>
    <dgm:cxn modelId="{C85421D8-C28A-4D16-AB66-64005E64E480}" type="presOf" srcId="{5D5E5466-FE54-43E0-960A-0D8CAE819C20}" destId="{E1C9A215-7F7A-4554-BB9E-DDA3F509AA16}" srcOrd="0" destOrd="0" presId="urn:microsoft.com/office/officeart/2016/7/layout/VerticalDownArrowProcess"/>
    <dgm:cxn modelId="{21782AE2-010C-4224-99DE-6EDD87B14ADB}" type="presOf" srcId="{5645F1A3-4187-4F94-8BBD-00F35E6F874A}" destId="{953B55A0-24B7-4078-8F01-840CC81F6F31}" srcOrd="0" destOrd="0" presId="urn:microsoft.com/office/officeart/2016/7/layout/VerticalDownArrowProcess"/>
    <dgm:cxn modelId="{0131FEED-EA37-404B-B7CF-4EF3CD588B18}" srcId="{3EFD6D63-D8EB-41C3-B34D-6CBDBF700BCF}" destId="{22BA8316-2A50-4CF6-BF20-C22D45CE4640}" srcOrd="0" destOrd="0" parTransId="{0CD13C3A-B13D-4A84-84D1-16856C866322}" sibTransId="{F3564F02-2AA7-4F23-8DF5-423A1F428126}"/>
    <dgm:cxn modelId="{A97F66F2-3D52-40D1-A6CC-3FEC4F9A5EAE}" type="presOf" srcId="{875253BE-CE0F-4916-A6C7-27EE20F3C656}" destId="{A320F80F-3085-4DF3-B102-B577428EFFE9}" srcOrd="1" destOrd="0" presId="urn:microsoft.com/office/officeart/2016/7/layout/VerticalDownArrowProcess"/>
    <dgm:cxn modelId="{4BA718F6-BF39-4E55-AC82-EEFE1308C96A}" type="presOf" srcId="{560546EB-AC43-414C-8EC1-DB36AD31E419}" destId="{76712680-F997-456D-9338-19606C381E1E}" srcOrd="0" destOrd="1" presId="urn:microsoft.com/office/officeart/2016/7/layout/VerticalDownArrowProcess"/>
    <dgm:cxn modelId="{DDBFBAF8-1F3A-4EB2-8885-6D836279BDBC}" type="presOf" srcId="{22BA8316-2A50-4CF6-BF20-C22D45CE4640}" destId="{D6E7260C-908B-4B16-B0B0-4E0CB6B4E766}" srcOrd="0" destOrd="0" presId="urn:microsoft.com/office/officeart/2016/7/layout/VerticalDownArrowProcess"/>
    <dgm:cxn modelId="{CB7FDDFC-EFEC-435B-A081-0B83C981610F}" srcId="{70A93017-4E3E-44AB-94DB-F93177F23252}" destId="{875253BE-CE0F-4916-A6C7-27EE20F3C656}" srcOrd="0" destOrd="0" parTransId="{C63367FC-A1D6-4C5C-8462-53080F5F1079}" sibTransId="{A6A260C6-B16C-48F2-8C5F-AE49FDFD66DD}"/>
    <dgm:cxn modelId="{04807A5F-2A94-483D-9B60-0FE8ADF36EB4}" type="presParOf" srcId="{31941291-E63C-45C3-9A92-67F1BCDD5FF3}" destId="{3AEA04F9-0274-4FB3-BFF6-721F188EF86C}" srcOrd="0" destOrd="0" presId="urn:microsoft.com/office/officeart/2016/7/layout/VerticalDownArrowProcess"/>
    <dgm:cxn modelId="{01243B27-5145-4839-A0C7-E7E58779096E}" type="presParOf" srcId="{3AEA04F9-0274-4FB3-BFF6-721F188EF86C}" destId="{164D2F3C-CA29-4AE9-9129-F7A05709DF96}" srcOrd="0" destOrd="0" presId="urn:microsoft.com/office/officeart/2016/7/layout/VerticalDownArrowProcess"/>
    <dgm:cxn modelId="{474933BD-0F8B-4185-9509-A7E956BECC70}" type="presParOf" srcId="{3AEA04F9-0274-4FB3-BFF6-721F188EF86C}" destId="{D6E7260C-908B-4B16-B0B0-4E0CB6B4E766}" srcOrd="1" destOrd="0" presId="urn:microsoft.com/office/officeart/2016/7/layout/VerticalDownArrowProcess"/>
    <dgm:cxn modelId="{730E60BE-0F8E-4BAF-8739-4E95E7E83B52}" type="presParOf" srcId="{31941291-E63C-45C3-9A92-67F1BCDD5FF3}" destId="{C4FD2B59-D391-4201-9D47-6D243C7F66F0}" srcOrd="1" destOrd="0" presId="urn:microsoft.com/office/officeart/2016/7/layout/VerticalDownArrowProcess"/>
    <dgm:cxn modelId="{0E1B3044-886C-482B-8716-F59C634B8515}" type="presParOf" srcId="{31941291-E63C-45C3-9A92-67F1BCDD5FF3}" destId="{96921589-9E31-46C9-A7B6-61412E1E9401}" srcOrd="2" destOrd="0" presId="urn:microsoft.com/office/officeart/2016/7/layout/VerticalDownArrowProcess"/>
    <dgm:cxn modelId="{5FC979BB-67B1-45A5-AF90-237873B9667E}" type="presParOf" srcId="{96921589-9E31-46C9-A7B6-61412E1E9401}" destId="{E1C9A215-7F7A-4554-BB9E-DDA3F509AA16}" srcOrd="0" destOrd="0" presId="urn:microsoft.com/office/officeart/2016/7/layout/VerticalDownArrowProcess"/>
    <dgm:cxn modelId="{8AA52112-55B7-483F-8FCB-C06E4AC60F0D}" type="presParOf" srcId="{96921589-9E31-46C9-A7B6-61412E1E9401}" destId="{3489FB2B-03FF-46BA-AFD1-CDEE53FE7C18}" srcOrd="1" destOrd="0" presId="urn:microsoft.com/office/officeart/2016/7/layout/VerticalDownArrowProcess"/>
    <dgm:cxn modelId="{DF7FABF6-E4B6-4545-90FC-1C2813F11DED}" type="presParOf" srcId="{96921589-9E31-46C9-A7B6-61412E1E9401}" destId="{9847EB7B-026F-4653-9DCC-C12FFD7FD588}" srcOrd="2" destOrd="0" presId="urn:microsoft.com/office/officeart/2016/7/layout/VerticalDownArrowProcess"/>
    <dgm:cxn modelId="{69387048-FA0D-43F3-A254-2DAFF5B7CAF4}" type="presParOf" srcId="{31941291-E63C-45C3-9A92-67F1BCDD5FF3}" destId="{1ABC9812-B9B6-4F70-B360-B3AB67FDF736}" srcOrd="3" destOrd="0" presId="urn:microsoft.com/office/officeart/2016/7/layout/VerticalDownArrowProcess"/>
    <dgm:cxn modelId="{D360FA98-49B4-493F-9400-E4653EE70220}" type="presParOf" srcId="{31941291-E63C-45C3-9A92-67F1BCDD5FF3}" destId="{B2EF8E2D-20B2-451F-96DA-53053443CD30}" srcOrd="4" destOrd="0" presId="urn:microsoft.com/office/officeart/2016/7/layout/VerticalDownArrowProcess"/>
    <dgm:cxn modelId="{025C022C-1509-4436-81AA-2480611DCF20}" type="presParOf" srcId="{B2EF8E2D-20B2-451F-96DA-53053443CD30}" destId="{EA0BB313-FF15-42D7-962E-AFC39145E08C}" srcOrd="0" destOrd="0" presId="urn:microsoft.com/office/officeart/2016/7/layout/VerticalDownArrowProcess"/>
    <dgm:cxn modelId="{24C095B8-9554-42F0-AB2D-560AAA917637}" type="presParOf" srcId="{B2EF8E2D-20B2-451F-96DA-53053443CD30}" destId="{4DE1D045-CC2F-495E-8C85-2773C603E0EC}" srcOrd="1" destOrd="0" presId="urn:microsoft.com/office/officeart/2016/7/layout/VerticalDownArrowProcess"/>
    <dgm:cxn modelId="{23024F9D-FAFB-4B8A-929B-03209AA54972}" type="presParOf" srcId="{B2EF8E2D-20B2-451F-96DA-53053443CD30}" destId="{B349B216-CD9C-4CBB-A932-0AF7A6404B46}" srcOrd="2" destOrd="0" presId="urn:microsoft.com/office/officeart/2016/7/layout/VerticalDownArrowProcess"/>
    <dgm:cxn modelId="{E8E15A21-30F1-49F6-BE1A-B1A9960E73EE}" type="presParOf" srcId="{31941291-E63C-45C3-9A92-67F1BCDD5FF3}" destId="{72333679-AF25-4BA9-90C4-846D349A8E16}" srcOrd="5" destOrd="0" presId="urn:microsoft.com/office/officeart/2016/7/layout/VerticalDownArrowProcess"/>
    <dgm:cxn modelId="{E948DD2A-1C7C-40B4-A4CC-86DD9961D6EA}" type="presParOf" srcId="{31941291-E63C-45C3-9A92-67F1BCDD5FF3}" destId="{1C171979-F5E6-435A-B109-28B21E4FCB12}" srcOrd="6" destOrd="0" presId="urn:microsoft.com/office/officeart/2016/7/layout/VerticalDownArrowProcess"/>
    <dgm:cxn modelId="{70382642-E4CD-4BDA-BDEF-6DC2A5B19A6F}" type="presParOf" srcId="{1C171979-F5E6-435A-B109-28B21E4FCB12}" destId="{953B55A0-24B7-4078-8F01-840CC81F6F31}" srcOrd="0" destOrd="0" presId="urn:microsoft.com/office/officeart/2016/7/layout/VerticalDownArrowProcess"/>
    <dgm:cxn modelId="{8D3F0A3D-374C-4EC4-8808-F6B85B361226}" type="presParOf" srcId="{1C171979-F5E6-435A-B109-28B21E4FCB12}" destId="{D8B5BF58-8468-484D-8050-3EF82065BE17}" srcOrd="1" destOrd="0" presId="urn:microsoft.com/office/officeart/2016/7/layout/VerticalDownArrowProcess"/>
    <dgm:cxn modelId="{021716FB-15F3-4005-BAA0-81159449FD8A}" type="presParOf" srcId="{1C171979-F5E6-435A-B109-28B21E4FCB12}" destId="{76712680-F997-456D-9338-19606C381E1E}" srcOrd="2" destOrd="0" presId="urn:microsoft.com/office/officeart/2016/7/layout/VerticalDownArrowProcess"/>
    <dgm:cxn modelId="{143B2A24-8DDA-45A2-8CEC-DB4A3EDE8B68}" type="presParOf" srcId="{31941291-E63C-45C3-9A92-67F1BCDD5FF3}" destId="{8D8B208E-8D3F-40F7-8A05-DAF8945C1A6A}" srcOrd="7" destOrd="0" presId="urn:microsoft.com/office/officeart/2016/7/layout/VerticalDownArrowProcess"/>
    <dgm:cxn modelId="{75D3228D-6686-4A31-A77C-9793CA1EDC96}" type="presParOf" srcId="{31941291-E63C-45C3-9A92-67F1BCDD5FF3}" destId="{633F47AC-224B-4775-8AC3-4D7EBB8115DC}" srcOrd="8" destOrd="0" presId="urn:microsoft.com/office/officeart/2016/7/layout/VerticalDownArrowProcess"/>
    <dgm:cxn modelId="{39D3287A-9DA2-4DAA-A0F5-90498C42450C}" type="presParOf" srcId="{633F47AC-224B-4775-8AC3-4D7EBB8115DC}" destId="{7474CDDD-C9A1-403E-856C-CA8A331FC080}" srcOrd="0" destOrd="0" presId="urn:microsoft.com/office/officeart/2016/7/layout/VerticalDownArrowProcess"/>
    <dgm:cxn modelId="{67A2F8A5-90C5-4195-829F-1ABFFE21D739}" type="presParOf" srcId="{633F47AC-224B-4775-8AC3-4D7EBB8115DC}" destId="{A320F80F-3085-4DF3-B102-B577428EFFE9}" srcOrd="1" destOrd="0" presId="urn:microsoft.com/office/officeart/2016/7/layout/VerticalDownArrowProcess"/>
    <dgm:cxn modelId="{CB218A71-88EC-4F62-A6D6-2F1990156622}" type="presParOf" srcId="{633F47AC-224B-4775-8AC3-4D7EBB8115DC}" destId="{F4A287EE-C741-42CE-AE0D-CB363A88C557}"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9F20F-2164-4E1E-BBD1-BA4142ADBDFC}">
      <dsp:nvSpPr>
        <dsp:cNvPr id="0" name=""/>
        <dsp:cNvSpPr/>
      </dsp:nvSpPr>
      <dsp:spPr>
        <a:xfrm>
          <a:off x="3361" y="287747"/>
          <a:ext cx="1046882" cy="1046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232F6-B303-48E9-A749-E79E4F744EDC}">
      <dsp:nvSpPr>
        <dsp:cNvPr id="0" name=""/>
        <dsp:cNvSpPr/>
      </dsp:nvSpPr>
      <dsp:spPr>
        <a:xfrm>
          <a:off x="3361" y="1500008"/>
          <a:ext cx="2991093" cy="448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Average User:</a:t>
          </a:r>
        </a:p>
      </dsp:txBody>
      <dsp:txXfrm>
        <a:off x="3361" y="1500008"/>
        <a:ext cx="2991093" cy="448664"/>
      </dsp:txXfrm>
    </dsp:sp>
    <dsp:sp modelId="{18364A21-57A9-4DDC-9C72-D47C648F3C8F}">
      <dsp:nvSpPr>
        <dsp:cNvPr id="0" name=""/>
        <dsp:cNvSpPr/>
      </dsp:nvSpPr>
      <dsp:spPr>
        <a:xfrm>
          <a:off x="3361" y="2025592"/>
          <a:ext cx="2991093" cy="2108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t>Simplified Login: </a:t>
          </a:r>
          <a:r>
            <a:rPr lang="en-US" sz="1700" kern="1200"/>
            <a:t>Allows users to login with Google, Outlook, etc..</a:t>
          </a:r>
        </a:p>
        <a:p>
          <a:pPr marL="0" lvl="0" indent="0" algn="l" defTabSz="755650">
            <a:lnSpc>
              <a:spcPct val="100000"/>
            </a:lnSpc>
            <a:spcBef>
              <a:spcPct val="0"/>
            </a:spcBef>
            <a:spcAft>
              <a:spcPct val="35000"/>
            </a:spcAft>
            <a:buNone/>
          </a:pPr>
          <a:r>
            <a:rPr lang="en-US" sz="1700" b="1" kern="1200"/>
            <a:t>Automated Scaling:</a:t>
          </a:r>
          <a:r>
            <a:rPr lang="en-US" sz="1700" kern="1200"/>
            <a:t> App will scales based on demand reducing slowdown during heigh demand times</a:t>
          </a:r>
        </a:p>
      </dsp:txBody>
      <dsp:txXfrm>
        <a:off x="3361" y="2025592"/>
        <a:ext cx="2991093" cy="2108155"/>
      </dsp:txXfrm>
    </dsp:sp>
    <dsp:sp modelId="{B0BD3E12-93F4-4AE8-92AE-E6ED1CD1D509}">
      <dsp:nvSpPr>
        <dsp:cNvPr id="0" name=""/>
        <dsp:cNvSpPr/>
      </dsp:nvSpPr>
      <dsp:spPr>
        <a:xfrm>
          <a:off x="3517896" y="287747"/>
          <a:ext cx="1046882" cy="1046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4E034-3E6B-4C50-93AC-F9C650781D0D}">
      <dsp:nvSpPr>
        <dsp:cNvPr id="0" name=""/>
        <dsp:cNvSpPr/>
      </dsp:nvSpPr>
      <dsp:spPr>
        <a:xfrm>
          <a:off x="3517896" y="1500008"/>
          <a:ext cx="2991093" cy="448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Admins:</a:t>
          </a:r>
        </a:p>
      </dsp:txBody>
      <dsp:txXfrm>
        <a:off x="3517896" y="1500008"/>
        <a:ext cx="2991093" cy="448664"/>
      </dsp:txXfrm>
    </dsp:sp>
    <dsp:sp modelId="{16426D75-2E88-48EF-AE9C-26986F8468CE}">
      <dsp:nvSpPr>
        <dsp:cNvPr id="0" name=""/>
        <dsp:cNvSpPr/>
      </dsp:nvSpPr>
      <dsp:spPr>
        <a:xfrm>
          <a:off x="3517896" y="2025592"/>
          <a:ext cx="2991093" cy="2108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t>Reduced Cost:</a:t>
          </a:r>
          <a:r>
            <a:rPr lang="en-US" sz="1700" kern="1200"/>
            <a:t> ECS charges based on load, reducing wasted costs when not in high </a:t>
          </a:r>
          <a:r>
            <a:rPr lang="en-US" sz="1700" b="0" kern="1200">
              <a:latin typeface="Trebuchet MS" panose="020B0603020202020204"/>
            </a:rPr>
            <a:t>demand</a:t>
          </a:r>
        </a:p>
        <a:p>
          <a:pPr marL="0" lvl="0" indent="0" algn="l" defTabSz="755650">
            <a:lnSpc>
              <a:spcPct val="100000"/>
            </a:lnSpc>
            <a:spcBef>
              <a:spcPct val="0"/>
            </a:spcBef>
            <a:spcAft>
              <a:spcPct val="35000"/>
            </a:spcAft>
            <a:buNone/>
          </a:pPr>
          <a:r>
            <a:rPr lang="en-US" sz="1700" b="1" kern="1200">
              <a:latin typeface="Trebuchet MS" panose="020B0603020202020204"/>
            </a:rPr>
            <a:t>Improved</a:t>
          </a:r>
          <a:r>
            <a:rPr lang="en-US" sz="1700" b="1" kern="1200"/>
            <a:t> Data Access:</a:t>
          </a:r>
          <a:r>
            <a:rPr lang="en-US" sz="1700" b="0" kern="1200"/>
            <a:t> Prisma</a:t>
          </a:r>
          <a:r>
            <a:rPr lang="en-US" sz="1700" b="0" kern="1200">
              <a:latin typeface="Trebuchet MS" panose="020B0603020202020204"/>
            </a:rPr>
            <a:t> </a:t>
          </a:r>
          <a:r>
            <a:rPr lang="en-US" sz="1700" b="0" kern="1200"/>
            <a:t>simplifies</a:t>
          </a:r>
          <a:r>
            <a:rPr lang="en-US" sz="1700" b="0" kern="1200">
              <a:latin typeface="Trebuchet MS" panose="020B0603020202020204"/>
            </a:rPr>
            <a:t> </a:t>
          </a:r>
          <a:r>
            <a:rPr lang="en-US" sz="1700" b="0" kern="1200"/>
            <a:t>database </a:t>
          </a:r>
          <a:r>
            <a:rPr lang="en-US" sz="1700" b="0" kern="1200">
              <a:latin typeface="Trebuchet MS" panose="020B0603020202020204"/>
            </a:rPr>
            <a:t>access</a:t>
          </a:r>
          <a:r>
            <a:rPr lang="en-US" sz="1700" b="0" kern="1200"/>
            <a:t>, </a:t>
          </a:r>
          <a:r>
            <a:rPr lang="en-US" sz="1700" b="0" kern="1200">
              <a:latin typeface="Trebuchet MS" panose="020B0603020202020204"/>
            </a:rPr>
            <a:t>giving </a:t>
          </a:r>
          <a:r>
            <a:rPr lang="en-US" sz="1700" b="0" kern="1200"/>
            <a:t> with faster and more reliable access to data.</a:t>
          </a:r>
          <a:endParaRPr lang="en-US" sz="1700" kern="1200"/>
        </a:p>
      </dsp:txBody>
      <dsp:txXfrm>
        <a:off x="3517896" y="2025592"/>
        <a:ext cx="2991093" cy="2108155"/>
      </dsp:txXfrm>
    </dsp:sp>
    <dsp:sp modelId="{677ED644-C67B-474B-BC11-92E98578C512}">
      <dsp:nvSpPr>
        <dsp:cNvPr id="0" name=""/>
        <dsp:cNvSpPr/>
      </dsp:nvSpPr>
      <dsp:spPr>
        <a:xfrm>
          <a:off x="7032431" y="287747"/>
          <a:ext cx="1046882" cy="1046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8D3E17-D108-4E4B-B234-3C14A96DEAA7}">
      <dsp:nvSpPr>
        <dsp:cNvPr id="0" name=""/>
        <dsp:cNvSpPr/>
      </dsp:nvSpPr>
      <dsp:spPr>
        <a:xfrm>
          <a:off x="7032431" y="1500008"/>
          <a:ext cx="2991093" cy="448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Developer:</a:t>
          </a:r>
        </a:p>
      </dsp:txBody>
      <dsp:txXfrm>
        <a:off x="7032431" y="1500008"/>
        <a:ext cx="2991093" cy="448664"/>
      </dsp:txXfrm>
    </dsp:sp>
    <dsp:sp modelId="{C00B5A87-2164-4D96-8C9F-928B1E86D3F4}">
      <dsp:nvSpPr>
        <dsp:cNvPr id="0" name=""/>
        <dsp:cNvSpPr/>
      </dsp:nvSpPr>
      <dsp:spPr>
        <a:xfrm>
          <a:off x="7032431" y="2025592"/>
          <a:ext cx="2991093" cy="2108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latin typeface="Trebuchet MS"/>
              <a:ea typeface="Calibri"/>
              <a:cs typeface="Calibri"/>
            </a:rPr>
            <a:t>Simple Infrastructure</a:t>
          </a:r>
          <a:r>
            <a:rPr lang="en-US" sz="1700" kern="1200">
              <a:latin typeface="Trebuchet MS"/>
              <a:ea typeface="Calibri"/>
              <a:cs typeface="Calibri"/>
            </a:rPr>
            <a:t>: Re-design allows for hands off management and data access </a:t>
          </a:r>
          <a:endParaRPr lang="en-US" sz="1700" kern="1200">
            <a:latin typeface="Trebuchet MS"/>
          </a:endParaRPr>
        </a:p>
        <a:p>
          <a:pPr marL="0" lvl="0" indent="0" algn="l" defTabSz="755650">
            <a:lnSpc>
              <a:spcPct val="100000"/>
            </a:lnSpc>
            <a:spcBef>
              <a:spcPct val="0"/>
            </a:spcBef>
            <a:spcAft>
              <a:spcPct val="35000"/>
            </a:spcAft>
            <a:buNone/>
          </a:pPr>
          <a:r>
            <a:rPr lang="en-US" sz="1700" b="1" kern="1200"/>
            <a:t>Faster Development:</a:t>
          </a:r>
          <a:r>
            <a:rPr lang="en-US" sz="1700" kern="1200"/>
            <a:t> CI/CD automates testing and deployment </a:t>
          </a:r>
          <a:r>
            <a:rPr lang="en-US" sz="1700" kern="1200">
              <a:latin typeface="Trebuchet MS" panose="020B0603020202020204"/>
            </a:rPr>
            <a:t>for new features</a:t>
          </a:r>
          <a:endParaRPr lang="en-US" sz="1700" kern="1200"/>
        </a:p>
        <a:p>
          <a:pPr marL="171450" lvl="1" indent="-171450" algn="l" defTabSz="755650">
            <a:lnSpc>
              <a:spcPct val="90000"/>
            </a:lnSpc>
            <a:spcBef>
              <a:spcPct val="0"/>
            </a:spcBef>
            <a:spcAft>
              <a:spcPct val="15000"/>
            </a:spcAft>
            <a:buChar char="•"/>
          </a:pPr>
          <a:endParaRPr lang="en-US" sz="1700" kern="1200"/>
        </a:p>
      </dsp:txBody>
      <dsp:txXfrm>
        <a:off x="7032431" y="2025592"/>
        <a:ext cx="2991093" cy="21081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D2F3C-CA29-4AE9-9129-F7A05709DF96}">
      <dsp:nvSpPr>
        <dsp:cNvPr id="0" name=""/>
        <dsp:cNvSpPr/>
      </dsp:nvSpPr>
      <dsp:spPr>
        <a:xfrm>
          <a:off x="0" y="4141445"/>
          <a:ext cx="1673203" cy="679438"/>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8998" tIns="170688" rIns="118998" bIns="170688" numCol="1" spcCol="1270" anchor="ctr" anchorCtr="0">
          <a:noAutofit/>
        </a:bodyPr>
        <a:lstStyle/>
        <a:p>
          <a:pPr marL="0" lvl="0" indent="0" algn="ctr" defTabSz="1066800">
            <a:lnSpc>
              <a:spcPct val="90000"/>
            </a:lnSpc>
            <a:spcBef>
              <a:spcPct val="0"/>
            </a:spcBef>
            <a:spcAft>
              <a:spcPct val="35000"/>
            </a:spcAft>
            <a:buNone/>
          </a:pPr>
          <a:r>
            <a:rPr lang="en-US" sz="2400" kern="1200"/>
            <a:t>Phase 5</a:t>
          </a:r>
        </a:p>
      </dsp:txBody>
      <dsp:txXfrm>
        <a:off x="0" y="4141445"/>
        <a:ext cx="1673203" cy="679438"/>
      </dsp:txXfrm>
    </dsp:sp>
    <dsp:sp modelId="{D6E7260C-908B-4B16-B0B0-4E0CB6B4E766}">
      <dsp:nvSpPr>
        <dsp:cNvPr id="0" name=""/>
        <dsp:cNvSpPr/>
      </dsp:nvSpPr>
      <dsp:spPr>
        <a:xfrm>
          <a:off x="1673203" y="4141445"/>
          <a:ext cx="5019610" cy="679438"/>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1" tIns="139700" rIns="101821" bIns="139700" numCol="1" spcCol="1270" anchor="ctr" anchorCtr="0">
          <a:noAutofit/>
        </a:bodyPr>
        <a:lstStyle/>
        <a:p>
          <a:pPr marL="0" lvl="0" indent="0" algn="l" defTabSz="488950">
            <a:lnSpc>
              <a:spcPct val="90000"/>
            </a:lnSpc>
            <a:spcBef>
              <a:spcPct val="0"/>
            </a:spcBef>
            <a:spcAft>
              <a:spcPct val="35000"/>
            </a:spcAft>
            <a:buNone/>
          </a:pPr>
          <a:r>
            <a:rPr lang="en-US" sz="1100" kern="1200"/>
            <a:t>Final Touches </a:t>
          </a:r>
        </a:p>
        <a:p>
          <a:pPr marL="0" lvl="0" indent="0" algn="l" defTabSz="488950">
            <a:lnSpc>
              <a:spcPct val="90000"/>
            </a:lnSpc>
            <a:spcBef>
              <a:spcPct val="0"/>
            </a:spcBef>
            <a:spcAft>
              <a:spcPct val="35000"/>
            </a:spcAft>
            <a:buNone/>
          </a:pPr>
          <a:r>
            <a:rPr lang="en-US" sz="1100" kern="1200"/>
            <a:t>Demo 3</a:t>
          </a:r>
        </a:p>
      </dsp:txBody>
      <dsp:txXfrm>
        <a:off x="1673203" y="4141445"/>
        <a:ext cx="5019610" cy="679438"/>
      </dsp:txXfrm>
    </dsp:sp>
    <dsp:sp modelId="{3489FB2B-03FF-46BA-AFD1-CDEE53FE7C18}">
      <dsp:nvSpPr>
        <dsp:cNvPr id="0" name=""/>
        <dsp:cNvSpPr/>
      </dsp:nvSpPr>
      <dsp:spPr>
        <a:xfrm rot="10800000">
          <a:off x="0" y="3106660"/>
          <a:ext cx="1673203" cy="1044976"/>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8998" tIns="170688" rIns="118998" bIns="170688" numCol="1" spcCol="1270" anchor="ctr" anchorCtr="0">
          <a:noAutofit/>
        </a:bodyPr>
        <a:lstStyle/>
        <a:p>
          <a:pPr marL="0" lvl="0" indent="0" algn="ctr" defTabSz="1066800">
            <a:lnSpc>
              <a:spcPct val="90000"/>
            </a:lnSpc>
            <a:spcBef>
              <a:spcPct val="0"/>
            </a:spcBef>
            <a:spcAft>
              <a:spcPct val="35000"/>
            </a:spcAft>
            <a:buNone/>
          </a:pPr>
          <a:r>
            <a:rPr lang="en-US" sz="2400" kern="1200"/>
            <a:t>Phase 4</a:t>
          </a:r>
        </a:p>
      </dsp:txBody>
      <dsp:txXfrm rot="-10800000">
        <a:off x="0" y="3106660"/>
        <a:ext cx="1673203" cy="679234"/>
      </dsp:txXfrm>
    </dsp:sp>
    <dsp:sp modelId="{9847EB7B-026F-4653-9DCC-C12FFD7FD588}">
      <dsp:nvSpPr>
        <dsp:cNvPr id="0" name=""/>
        <dsp:cNvSpPr/>
      </dsp:nvSpPr>
      <dsp:spPr>
        <a:xfrm>
          <a:off x="1673203" y="3106660"/>
          <a:ext cx="5019610" cy="679234"/>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1" tIns="139700" rIns="101821" bIns="139700" numCol="1" spcCol="1270" anchor="ctr" anchorCtr="0">
          <a:noAutofit/>
        </a:bodyPr>
        <a:lstStyle/>
        <a:p>
          <a:pPr marL="0" lvl="0" indent="0" algn="l" defTabSz="488950" rtl="0">
            <a:lnSpc>
              <a:spcPct val="90000"/>
            </a:lnSpc>
            <a:spcBef>
              <a:spcPct val="0"/>
            </a:spcBef>
            <a:spcAft>
              <a:spcPct val="35000"/>
            </a:spcAft>
            <a:buNone/>
          </a:pPr>
          <a:r>
            <a:rPr lang="en-US" sz="1100" kern="1200">
              <a:latin typeface="Trebuchet MS" panose="020B0603020202020204"/>
            </a:rPr>
            <a:t>Security </a:t>
          </a:r>
        </a:p>
        <a:p>
          <a:pPr marL="0" lvl="0" indent="0" algn="l" defTabSz="488950">
            <a:lnSpc>
              <a:spcPct val="90000"/>
            </a:lnSpc>
            <a:spcBef>
              <a:spcPct val="0"/>
            </a:spcBef>
            <a:spcAft>
              <a:spcPct val="35000"/>
            </a:spcAft>
            <a:buNone/>
          </a:pPr>
          <a:r>
            <a:rPr lang="en-US" sz="1100" kern="1200"/>
            <a:t>Settings/Feedback</a:t>
          </a:r>
        </a:p>
      </dsp:txBody>
      <dsp:txXfrm>
        <a:off x="1673203" y="3106660"/>
        <a:ext cx="5019610" cy="679234"/>
      </dsp:txXfrm>
    </dsp:sp>
    <dsp:sp modelId="{4DE1D045-CC2F-495E-8C85-2773C603E0EC}">
      <dsp:nvSpPr>
        <dsp:cNvPr id="0" name=""/>
        <dsp:cNvSpPr/>
      </dsp:nvSpPr>
      <dsp:spPr>
        <a:xfrm rot="10800000">
          <a:off x="0" y="2071875"/>
          <a:ext cx="1673203" cy="1044976"/>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8998" tIns="170688" rIns="118998" bIns="170688" numCol="1" spcCol="1270" anchor="ctr" anchorCtr="0">
          <a:noAutofit/>
        </a:bodyPr>
        <a:lstStyle/>
        <a:p>
          <a:pPr marL="0" lvl="0" indent="0" algn="ctr" defTabSz="1066800">
            <a:lnSpc>
              <a:spcPct val="90000"/>
            </a:lnSpc>
            <a:spcBef>
              <a:spcPct val="0"/>
            </a:spcBef>
            <a:spcAft>
              <a:spcPct val="35000"/>
            </a:spcAft>
            <a:buNone/>
          </a:pPr>
          <a:r>
            <a:rPr lang="en-US" sz="2400" kern="1200"/>
            <a:t>Phase 3</a:t>
          </a:r>
        </a:p>
      </dsp:txBody>
      <dsp:txXfrm rot="-10800000">
        <a:off x="0" y="2071875"/>
        <a:ext cx="1673203" cy="679234"/>
      </dsp:txXfrm>
    </dsp:sp>
    <dsp:sp modelId="{B349B216-CD9C-4CBB-A932-0AF7A6404B46}">
      <dsp:nvSpPr>
        <dsp:cNvPr id="0" name=""/>
        <dsp:cNvSpPr/>
      </dsp:nvSpPr>
      <dsp:spPr>
        <a:xfrm>
          <a:off x="1673203" y="2071875"/>
          <a:ext cx="5019610" cy="679234"/>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1" tIns="139700" rIns="101821" bIns="139700" numCol="1" spcCol="1270" anchor="ctr" anchorCtr="0">
          <a:noAutofit/>
        </a:bodyPr>
        <a:lstStyle/>
        <a:p>
          <a:pPr marL="0" lvl="0" indent="0" algn="l" defTabSz="488950">
            <a:lnSpc>
              <a:spcPct val="90000"/>
            </a:lnSpc>
            <a:spcBef>
              <a:spcPct val="0"/>
            </a:spcBef>
            <a:spcAft>
              <a:spcPct val="35000"/>
            </a:spcAft>
            <a:buNone/>
          </a:pPr>
          <a:r>
            <a:rPr lang="en-US" sz="1100" kern="1200"/>
            <a:t>Survey Screens/SQL Querys</a:t>
          </a:r>
        </a:p>
        <a:p>
          <a:pPr marL="0" lvl="0" indent="0" algn="l" defTabSz="488950">
            <a:lnSpc>
              <a:spcPct val="90000"/>
            </a:lnSpc>
            <a:spcBef>
              <a:spcPct val="0"/>
            </a:spcBef>
            <a:spcAft>
              <a:spcPct val="35000"/>
            </a:spcAft>
            <a:buNone/>
          </a:pPr>
          <a:r>
            <a:rPr lang="en-US" sz="1100" kern="1200"/>
            <a:t>Demo 2</a:t>
          </a:r>
        </a:p>
      </dsp:txBody>
      <dsp:txXfrm>
        <a:off x="1673203" y="2071875"/>
        <a:ext cx="5019610" cy="679234"/>
      </dsp:txXfrm>
    </dsp:sp>
    <dsp:sp modelId="{D8B5BF58-8468-484D-8050-3EF82065BE17}">
      <dsp:nvSpPr>
        <dsp:cNvPr id="0" name=""/>
        <dsp:cNvSpPr/>
      </dsp:nvSpPr>
      <dsp:spPr>
        <a:xfrm rot="10800000">
          <a:off x="0" y="1037090"/>
          <a:ext cx="1673203" cy="1044976"/>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8998" tIns="170688" rIns="118998" bIns="170688" numCol="1" spcCol="1270" anchor="ctr" anchorCtr="0">
          <a:noAutofit/>
        </a:bodyPr>
        <a:lstStyle/>
        <a:p>
          <a:pPr marL="0" lvl="0" indent="0" algn="ctr" defTabSz="1066800">
            <a:lnSpc>
              <a:spcPct val="90000"/>
            </a:lnSpc>
            <a:spcBef>
              <a:spcPct val="0"/>
            </a:spcBef>
            <a:spcAft>
              <a:spcPct val="35000"/>
            </a:spcAft>
            <a:buNone/>
          </a:pPr>
          <a:r>
            <a:rPr lang="en-US" sz="2400" kern="1200"/>
            <a:t>Phase 2</a:t>
          </a:r>
        </a:p>
      </dsp:txBody>
      <dsp:txXfrm rot="-10800000">
        <a:off x="0" y="1037090"/>
        <a:ext cx="1673203" cy="679234"/>
      </dsp:txXfrm>
    </dsp:sp>
    <dsp:sp modelId="{76712680-F997-456D-9338-19606C381E1E}">
      <dsp:nvSpPr>
        <dsp:cNvPr id="0" name=""/>
        <dsp:cNvSpPr/>
      </dsp:nvSpPr>
      <dsp:spPr>
        <a:xfrm>
          <a:off x="1673203" y="1037090"/>
          <a:ext cx="5019610" cy="679234"/>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1" tIns="139700" rIns="101821" bIns="139700" numCol="1" spcCol="1270" anchor="ctr" anchorCtr="0">
          <a:noAutofit/>
        </a:bodyPr>
        <a:lstStyle/>
        <a:p>
          <a:pPr marL="0" lvl="0" indent="0" algn="l" defTabSz="488950" rtl="0">
            <a:lnSpc>
              <a:spcPct val="90000"/>
            </a:lnSpc>
            <a:spcBef>
              <a:spcPct val="0"/>
            </a:spcBef>
            <a:spcAft>
              <a:spcPct val="35000"/>
            </a:spcAft>
            <a:buNone/>
          </a:pPr>
          <a:r>
            <a:rPr lang="en-US" sz="1100" kern="1200"/>
            <a:t>Connect Database/Complete Landing </a:t>
          </a:r>
          <a:r>
            <a:rPr lang="en-US" sz="1100" kern="1200">
              <a:latin typeface="Trebuchet MS" panose="020B0603020202020204"/>
            </a:rPr>
            <a:t>Page</a:t>
          </a:r>
        </a:p>
        <a:p>
          <a:pPr marL="0" lvl="0" indent="0" algn="l" defTabSz="488950">
            <a:lnSpc>
              <a:spcPct val="90000"/>
            </a:lnSpc>
            <a:spcBef>
              <a:spcPct val="0"/>
            </a:spcBef>
            <a:spcAft>
              <a:spcPct val="35000"/>
            </a:spcAft>
            <a:buNone/>
          </a:pPr>
          <a:r>
            <a:rPr lang="en-US" sz="1100" kern="1200">
              <a:latin typeface="Trebuchet MS" panose="020B0603020202020204"/>
            </a:rPr>
            <a:t>Demo1</a:t>
          </a:r>
        </a:p>
      </dsp:txBody>
      <dsp:txXfrm>
        <a:off x="1673203" y="1037090"/>
        <a:ext cx="5019610" cy="679234"/>
      </dsp:txXfrm>
    </dsp:sp>
    <dsp:sp modelId="{A320F80F-3085-4DF3-B102-B577428EFFE9}">
      <dsp:nvSpPr>
        <dsp:cNvPr id="0" name=""/>
        <dsp:cNvSpPr/>
      </dsp:nvSpPr>
      <dsp:spPr>
        <a:xfrm rot="10800000">
          <a:off x="0" y="2305"/>
          <a:ext cx="1673203" cy="1044976"/>
        </a:xfrm>
        <a:prstGeom prst="upArrowCallout">
          <a:avLst>
            <a:gd name="adj1" fmla="val 5000"/>
            <a:gd name="adj2" fmla="val 10000"/>
            <a:gd name="adj3" fmla="val 15000"/>
            <a:gd name="adj4" fmla="val 64977"/>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8998" tIns="170688" rIns="118998" bIns="170688" numCol="1" spcCol="1270" anchor="ctr" anchorCtr="0">
          <a:noAutofit/>
        </a:bodyPr>
        <a:lstStyle/>
        <a:p>
          <a:pPr marL="0" lvl="0" indent="0" algn="ctr" defTabSz="1066800">
            <a:lnSpc>
              <a:spcPct val="90000"/>
            </a:lnSpc>
            <a:spcBef>
              <a:spcPct val="0"/>
            </a:spcBef>
            <a:spcAft>
              <a:spcPct val="35000"/>
            </a:spcAft>
            <a:buNone/>
          </a:pPr>
          <a:r>
            <a:rPr lang="en-US" sz="2400" kern="1200"/>
            <a:t>Phase 1</a:t>
          </a:r>
        </a:p>
      </dsp:txBody>
      <dsp:txXfrm rot="-10800000">
        <a:off x="0" y="2305"/>
        <a:ext cx="1673203" cy="679234"/>
      </dsp:txXfrm>
    </dsp:sp>
    <dsp:sp modelId="{F4A287EE-C741-42CE-AE0D-CB363A88C557}">
      <dsp:nvSpPr>
        <dsp:cNvPr id="0" name=""/>
        <dsp:cNvSpPr/>
      </dsp:nvSpPr>
      <dsp:spPr>
        <a:xfrm>
          <a:off x="1673203" y="2305"/>
          <a:ext cx="5019610" cy="679234"/>
        </a:xfrm>
        <a:prstGeom prst="rect">
          <a:avLst/>
        </a:prstGeom>
        <a:solidFill>
          <a:schemeClr val="accent1">
            <a:alpha val="90000"/>
            <a:tint val="40000"/>
            <a:hueOff val="0"/>
            <a:satOff val="0"/>
            <a:lumOff val="0"/>
            <a:alphaOff val="0"/>
          </a:schemeClr>
        </a:solidFill>
        <a:ln w="1270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821" tIns="139700" rIns="101821" bIns="139700" numCol="1" spcCol="1270" anchor="ctr" anchorCtr="0">
          <a:noAutofit/>
        </a:bodyPr>
        <a:lstStyle/>
        <a:p>
          <a:pPr marL="0" lvl="0" indent="0" algn="l" defTabSz="488950" rtl="0">
            <a:lnSpc>
              <a:spcPct val="90000"/>
            </a:lnSpc>
            <a:spcBef>
              <a:spcPct val="0"/>
            </a:spcBef>
            <a:spcAft>
              <a:spcPct val="35000"/>
            </a:spcAft>
            <a:buNone/>
          </a:pPr>
          <a:r>
            <a:rPr lang="en-US" sz="1100" kern="1200"/>
            <a:t>Establish HTTP Requests</a:t>
          </a:r>
          <a:r>
            <a:rPr lang="en-US" sz="1100" kern="1200">
              <a:latin typeface="Trebuchet MS" panose="020B0603020202020204"/>
            </a:rPr>
            <a:t> with Postman</a:t>
          </a:r>
          <a:endParaRPr lang="en-US" sz="1100" kern="1200"/>
        </a:p>
      </dsp:txBody>
      <dsp:txXfrm>
        <a:off x="1673203" y="2305"/>
        <a:ext cx="5019610" cy="679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398B9-B6A3-43DA-9F3C-6EED14F2EA45}" type="datetimeFigureOut">
              <a:t>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043CA-4CE2-4C2D-BA7A-49E5FFB97293}" type="slidenum">
              <a:t>‹#›</a:t>
            </a:fld>
            <a:endParaRPr lang="en-US"/>
          </a:p>
        </p:txBody>
      </p:sp>
    </p:spTree>
    <p:extLst>
      <p:ext uri="{BB962C8B-B14F-4D97-AF65-F5344CB8AC3E}">
        <p14:creationId xmlns:p14="http://schemas.microsoft.com/office/powerpoint/2010/main" val="2960373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Alex – Hello everyone! We are excited to share our work this semester on the LSAMP IINSPIRE Program survey web application. Let's meet our team...</a:t>
            </a:r>
          </a:p>
        </p:txBody>
      </p:sp>
      <p:sp>
        <p:nvSpPr>
          <p:cNvPr id="4" name="Slide Number Placeholder 3"/>
          <p:cNvSpPr>
            <a:spLocks noGrp="1"/>
          </p:cNvSpPr>
          <p:nvPr>
            <p:ph type="sldNum" sz="quarter" idx="5"/>
          </p:nvPr>
        </p:nvSpPr>
        <p:spPr/>
        <p:txBody>
          <a:bodyPr/>
          <a:lstStyle/>
          <a:p>
            <a:fld id="{D5B043CA-4CE2-4C2D-BA7A-49E5FFB97293}" type="slidenum">
              <a:t>1</a:t>
            </a:fld>
            <a:endParaRPr lang="en-US"/>
          </a:p>
        </p:txBody>
      </p:sp>
    </p:spTree>
    <p:extLst>
      <p:ext uri="{BB962C8B-B14F-4D97-AF65-F5344CB8AC3E}">
        <p14:creationId xmlns:p14="http://schemas.microsoft.com/office/powerpoint/2010/main" val="184629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Max</a:t>
            </a:r>
          </a:p>
          <a:p>
            <a:r>
              <a:rPr lang="en-US">
                <a:ea typeface="Calibri"/>
                <a:cs typeface="Calibri"/>
              </a:rPr>
              <a:t>What we gathered from the previous design is that (read slide) and that we would also need A GitHub for version control and AWS for database/cloud functionality</a:t>
            </a:r>
          </a:p>
        </p:txBody>
      </p:sp>
      <p:sp>
        <p:nvSpPr>
          <p:cNvPr id="4" name="Slide Number Placeholder 3"/>
          <p:cNvSpPr>
            <a:spLocks noGrp="1"/>
          </p:cNvSpPr>
          <p:nvPr>
            <p:ph type="sldNum" sz="quarter" idx="5"/>
          </p:nvPr>
        </p:nvSpPr>
        <p:spPr/>
        <p:txBody>
          <a:bodyPr/>
          <a:lstStyle/>
          <a:p>
            <a:fld id="{D5B043CA-4CE2-4C2D-BA7A-49E5FFB97293}" type="slidenum">
              <a:rPr lang="en-US"/>
              <a:t>10</a:t>
            </a:fld>
            <a:endParaRPr lang="en-US"/>
          </a:p>
        </p:txBody>
      </p:sp>
    </p:spTree>
    <p:extLst>
      <p:ext uri="{BB962C8B-B14F-4D97-AF65-F5344CB8AC3E}">
        <p14:creationId xmlns:p14="http://schemas.microsoft.com/office/powerpoint/2010/main" val="3498617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Nick: </a:t>
            </a:r>
            <a:r>
              <a:rPr lang="en-US"/>
              <a:t>This is the break down of the different user roles within the IINSPIRE system and their specific requirements. This structure ensures that each group has access to the tools and information they need to fulfill their responsibilities effectively.</a:t>
            </a:r>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rPr lang="en-US"/>
              <a:t>11</a:t>
            </a:fld>
            <a:endParaRPr lang="en-US"/>
          </a:p>
        </p:txBody>
      </p:sp>
    </p:spTree>
    <p:extLst>
      <p:ext uri="{BB962C8B-B14F-4D97-AF65-F5344CB8AC3E}">
        <p14:creationId xmlns:p14="http://schemas.microsoft.com/office/powerpoint/2010/main" val="1291061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Nick:</a:t>
            </a:r>
          </a:p>
          <a:p>
            <a:r>
              <a:rPr lang="en-US" b="1"/>
              <a:t>User Management</a:t>
            </a:r>
            <a:endParaRPr lang="en-US"/>
          </a:p>
          <a:p>
            <a:pPr marL="628650" lvl="1" indent="-171450">
              <a:buFont typeface="Arial"/>
              <a:buChar char="•"/>
            </a:pPr>
            <a:r>
              <a:rPr lang="en-US"/>
              <a:t>One of the primary duties of an IINSPIRE Admin is managing users across the platform. They have access to oversee user activity and permissions, ensuring everyone has the right access level for their role.</a:t>
            </a:r>
            <a:endParaRPr lang="en-US">
              <a:ea typeface="Calibri"/>
              <a:cs typeface="Calibri"/>
            </a:endParaRPr>
          </a:p>
          <a:p>
            <a:pPr>
              <a:buFont typeface="Arial"/>
              <a:buChar char="•"/>
            </a:pPr>
            <a:r>
              <a:rPr lang="en-US" b="1"/>
              <a:t>Data Access and Security</a:t>
            </a:r>
            <a:endParaRPr lang="en-US">
              <a:ea typeface="Calibri"/>
              <a:cs typeface="Calibri"/>
            </a:endParaRPr>
          </a:p>
          <a:p>
            <a:pPr lvl="1">
              <a:buFont typeface="Arial"/>
              <a:buChar char="•"/>
            </a:pPr>
            <a:r>
              <a:rPr lang="en-US"/>
              <a:t>Another crucial responsibility is managing data access and maintaining security standards.</a:t>
            </a:r>
            <a:endParaRPr lang="en-US">
              <a:ea typeface="Calibri"/>
              <a:cs typeface="Calibri"/>
            </a:endParaRPr>
          </a:p>
          <a:p>
            <a:pPr lvl="1">
              <a:buFont typeface="Arial"/>
              <a:buChar char="•"/>
            </a:pPr>
            <a:r>
              <a:rPr lang="en-US"/>
              <a:t>IINSPIRE Admins can access real-time survey results, enabling them to monitor program engagement and outcomes.</a:t>
            </a:r>
            <a:endParaRPr lang="en-US">
              <a:ea typeface="Calibri"/>
              <a:cs typeface="Calibri"/>
            </a:endParaRPr>
          </a:p>
          <a:p>
            <a:pPr>
              <a:buFont typeface="Arial"/>
              <a:buChar char="•"/>
            </a:pPr>
            <a:r>
              <a:rPr lang="en-US" b="1"/>
              <a:t>Communication and Updates</a:t>
            </a:r>
            <a:endParaRPr lang="en-US">
              <a:ea typeface="Calibri"/>
              <a:cs typeface="Calibri"/>
            </a:endParaRPr>
          </a:p>
          <a:p>
            <a:pPr lvl="1">
              <a:buFont typeface="Arial"/>
              <a:buChar char="•"/>
            </a:pPr>
            <a:r>
              <a:rPr lang="en-US"/>
              <a:t>Communication is a key aspect of the admin role. They can send updates to all users or specific groups, ensuring transparency about any changes to surveys or the platform.</a:t>
            </a:r>
            <a:endParaRPr lang="en-US">
              <a:ea typeface="Calibri"/>
              <a:cs typeface="Calibri"/>
            </a:endParaRPr>
          </a:p>
          <a:p>
            <a:pPr lvl="1">
              <a:buFont typeface="Arial"/>
              <a:buChar char="•"/>
            </a:pPr>
            <a:endParaRPr lang="en-US">
              <a:ea typeface="Calibri"/>
              <a:cs typeface="Calibri"/>
            </a:endParaRPr>
          </a:p>
          <a:p>
            <a:pPr marL="171450" indent="-171450">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rPr lang="en-US"/>
              <a:t>12</a:t>
            </a:fld>
            <a:endParaRPr lang="en-US"/>
          </a:p>
        </p:txBody>
      </p:sp>
    </p:spTree>
    <p:extLst>
      <p:ext uri="{BB962C8B-B14F-4D97-AF65-F5344CB8AC3E}">
        <p14:creationId xmlns:p14="http://schemas.microsoft.com/office/powerpoint/2010/main" val="514546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Nick: </a:t>
            </a:r>
            <a:r>
              <a:rPr lang="en-US"/>
              <a:t>Tier 2 Users, who serve as a bridge between system administration and student participants. </a:t>
            </a:r>
          </a:p>
          <a:p>
            <a:r>
              <a:rPr lang="en-US"/>
              <a:t>This tier includes two critical roles—the Researcher and the Program Coordinator</a:t>
            </a:r>
            <a:endParaRPr lang="en-US">
              <a:ea typeface="Calibri"/>
              <a:cs typeface="Calibri"/>
            </a:endParaRPr>
          </a:p>
          <a:p>
            <a:pPr>
              <a:spcBef>
                <a:spcPts val="1000"/>
              </a:spcBef>
            </a:pPr>
            <a:r>
              <a:rPr lang="en-US" b="1"/>
              <a:t>Researcher should be able to:</a:t>
            </a:r>
            <a:endParaRPr lang="en-US"/>
          </a:p>
          <a:p>
            <a:pPr marL="285750" indent="-285750">
              <a:spcBef>
                <a:spcPts val="1000"/>
              </a:spcBef>
              <a:buFont typeface="Calibri,Sans-Serif"/>
              <a:buChar char="-"/>
            </a:pPr>
            <a:r>
              <a:rPr lang="en-US"/>
              <a:t>Export data to CSV file to use elsewhere</a:t>
            </a:r>
            <a:endParaRPr lang="en-US">
              <a:ea typeface="Calibri"/>
              <a:cs typeface="Calibri"/>
            </a:endParaRPr>
          </a:p>
          <a:p>
            <a:pPr marL="285750" indent="-285750">
              <a:spcBef>
                <a:spcPts val="1000"/>
              </a:spcBef>
              <a:buFont typeface="Calibri,Sans-Serif"/>
              <a:buChar char="-"/>
            </a:pPr>
            <a:r>
              <a:rPr lang="en-US"/>
              <a:t>Sort user data by demographic to see any possible trends</a:t>
            </a:r>
            <a:endParaRPr lang="en-US">
              <a:ea typeface="Calibri"/>
              <a:cs typeface="Calibri"/>
            </a:endParaRPr>
          </a:p>
          <a:p>
            <a:pPr marL="285750" indent="-285750">
              <a:spcBef>
                <a:spcPts val="1000"/>
              </a:spcBef>
              <a:buFont typeface="Calibri,Sans-Serif"/>
              <a:buChar char="-"/>
            </a:pPr>
            <a:r>
              <a:rPr lang="en-US"/>
              <a:t>Search user results by email</a:t>
            </a:r>
            <a:endParaRPr lang="en-US">
              <a:ea typeface="Calibri"/>
              <a:cs typeface="Calibri"/>
            </a:endParaRPr>
          </a:p>
          <a:p>
            <a:pPr marL="285750" indent="-285750">
              <a:spcBef>
                <a:spcPts val="1000"/>
              </a:spcBef>
              <a:buFont typeface="Calibri,Sans-Serif"/>
              <a:buChar char="-"/>
            </a:pPr>
            <a:r>
              <a:rPr lang="en-US"/>
              <a:t>View holistic survey results</a:t>
            </a:r>
            <a:endParaRPr lang="en-US">
              <a:ea typeface="Calibri"/>
              <a:cs typeface="Calibri"/>
            </a:endParaRPr>
          </a:p>
          <a:p>
            <a:pPr>
              <a:spcBef>
                <a:spcPts val="1000"/>
              </a:spcBef>
            </a:pPr>
            <a:r>
              <a:rPr lang="en-US" b="1"/>
              <a:t>Program Coordinator should be able to:</a:t>
            </a:r>
            <a:endParaRPr lang="en-US"/>
          </a:p>
          <a:p>
            <a:pPr marL="285750" indent="-285750">
              <a:spcBef>
                <a:spcPts val="1000"/>
              </a:spcBef>
              <a:buFont typeface="Calibri,Sans-Serif"/>
              <a:buChar char="-"/>
            </a:pPr>
            <a:r>
              <a:rPr lang="en-US"/>
              <a:t>Create, edit and delete surveys</a:t>
            </a:r>
            <a:endParaRPr lang="en-US">
              <a:ea typeface="Calibri"/>
              <a:cs typeface="Calibri"/>
            </a:endParaRPr>
          </a:p>
          <a:p>
            <a:pPr marL="285750" indent="-285750">
              <a:spcBef>
                <a:spcPts val="1000"/>
              </a:spcBef>
              <a:buFont typeface="Calibri,Sans-Serif"/>
              <a:buChar char="-"/>
            </a:pPr>
            <a:r>
              <a:rPr lang="en-US"/>
              <a:t>Assign surveys to students</a:t>
            </a:r>
            <a:endParaRPr lang="en-US">
              <a:ea typeface="Calibri"/>
              <a:cs typeface="Calibri"/>
            </a:endParaRPr>
          </a:p>
          <a:p>
            <a:pPr marL="285750" indent="-285750">
              <a:spcBef>
                <a:spcPts val="1000"/>
              </a:spcBef>
              <a:buFont typeface="Calibri,Sans-Serif"/>
              <a:buChar char="-"/>
            </a:pPr>
            <a:r>
              <a:rPr lang="en-US"/>
              <a:t>Share and download data</a:t>
            </a:r>
            <a:endParaRPr lang="en-US">
              <a:ea typeface="Calibri"/>
              <a:cs typeface="Calibri"/>
            </a:endParaRPr>
          </a:p>
          <a:p>
            <a:pPr marL="285750" indent="-285750">
              <a:spcBef>
                <a:spcPts val="1000"/>
              </a:spcBef>
              <a:buFont typeface="Calibri,Sans-Serif"/>
              <a:buChar char="-"/>
            </a:pPr>
            <a:r>
              <a:rPr lang="en-US"/>
              <a:t>View survey results</a:t>
            </a:r>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rPr lang="en-US"/>
              <a:t>13</a:t>
            </a:fld>
            <a:endParaRPr lang="en-US"/>
          </a:p>
        </p:txBody>
      </p:sp>
    </p:spTree>
    <p:extLst>
      <p:ext uri="{BB962C8B-B14F-4D97-AF65-F5344CB8AC3E}">
        <p14:creationId xmlns:p14="http://schemas.microsoft.com/office/powerpoint/2010/main" val="2307953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Nick: </a:t>
            </a:r>
            <a:r>
              <a:rPr lang="en-US"/>
              <a:t>Tier 3 User Participant/ student</a:t>
            </a:r>
          </a:p>
          <a:p>
            <a:r>
              <a:rPr lang="en-US" b="1"/>
              <a:t>Easy Access and Sign-In Process</a:t>
            </a:r>
            <a:endParaRPr lang="en-US"/>
          </a:p>
          <a:p>
            <a:pPr marL="171450" indent="-171450">
              <a:buFont typeface="Arial"/>
              <a:buChar char="•"/>
            </a:pPr>
            <a:r>
              <a:rPr lang="en-US"/>
              <a:t>"For students, simplicity is key.</a:t>
            </a:r>
            <a:endParaRPr lang="en-US">
              <a:ea typeface="Calibri"/>
              <a:cs typeface="Calibri"/>
            </a:endParaRPr>
          </a:p>
          <a:p>
            <a:pPr marL="628650" lvl="1" indent="-171450">
              <a:buFont typeface="Arial"/>
              <a:buChar char="•"/>
            </a:pPr>
            <a:r>
              <a:rPr lang="en-US"/>
              <a:t>The platform ensures an effortless sign-in process, minimizing barriers to participation.</a:t>
            </a:r>
            <a:endParaRPr lang="en-US">
              <a:ea typeface="Calibri"/>
              <a:cs typeface="Calibri"/>
            </a:endParaRPr>
          </a:p>
          <a:p>
            <a:pPr marL="171450">
              <a:lnSpc>
                <a:spcPct val="200000"/>
              </a:lnSpc>
              <a:spcBef>
                <a:spcPts val="1000"/>
              </a:spcBef>
              <a:buFont typeface="Arial"/>
              <a:buChar char="•"/>
            </a:pPr>
            <a:r>
              <a:rPr lang="en-US"/>
              <a:t>Surveys need to be simple yet thought-provoking and engaging </a:t>
            </a:r>
            <a:endParaRPr lang="en-US">
              <a:ea typeface="Calibri"/>
              <a:cs typeface="Calibri"/>
            </a:endParaRPr>
          </a:p>
          <a:p>
            <a:pPr marL="171450">
              <a:lnSpc>
                <a:spcPct val="200000"/>
              </a:lnSpc>
              <a:spcBef>
                <a:spcPts val="1000"/>
              </a:spcBef>
              <a:buFont typeface="Arial"/>
              <a:buChar char="•"/>
            </a:pPr>
            <a:r>
              <a:rPr lang="en-US"/>
              <a:t> In order to achieve this, UI/UX needs to be responsive, smooth, and visually appealing</a:t>
            </a:r>
            <a:endParaRPr lang="en-US">
              <a:ea typeface="Calibri"/>
              <a:cs typeface="Calibri"/>
            </a:endParaRPr>
          </a:p>
          <a:p>
            <a:pPr marL="171450">
              <a:lnSpc>
                <a:spcPct val="200000"/>
              </a:lnSpc>
              <a:spcBef>
                <a:spcPts val="1000"/>
              </a:spcBef>
              <a:buFont typeface="Arial"/>
              <a:buChar char="•"/>
            </a:pPr>
            <a:r>
              <a:rPr lang="en-US">
                <a:ea typeface="Calibri"/>
                <a:cs typeface="Calibri"/>
              </a:rPr>
              <a:t>We also want </a:t>
            </a:r>
            <a:r>
              <a:rPr lang="en-US"/>
              <a:t>Integration for mobile devices for ease-of-use on all platforms that a student might use</a:t>
            </a:r>
            <a:endParaRPr lang="en-US">
              <a:ea typeface="Calibri"/>
              <a:cs typeface="Calibri"/>
            </a:endParaRPr>
          </a:p>
          <a:p>
            <a:pPr marL="171450">
              <a:lnSpc>
                <a:spcPct val="200000"/>
              </a:lnSpc>
              <a:spcBef>
                <a:spcPts val="1000"/>
              </a:spcBef>
              <a:buFont typeface="Arial"/>
              <a:buChar char="•"/>
            </a:pPr>
            <a:endParaRPr lang="en-US">
              <a:ea typeface="Calibri"/>
              <a:cs typeface="Calibri"/>
            </a:endParaRPr>
          </a:p>
          <a:p>
            <a:pPr marL="628650" lvl="1" indent="-171450">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rPr lang="en-US"/>
              <a:t>14</a:t>
            </a:fld>
            <a:endParaRPr lang="en-US"/>
          </a:p>
        </p:txBody>
      </p:sp>
    </p:spTree>
    <p:extLst>
      <p:ext uri="{BB962C8B-B14F-4D97-AF65-F5344CB8AC3E}">
        <p14:creationId xmlns:p14="http://schemas.microsoft.com/office/powerpoint/2010/main" val="204108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Charlie</a:t>
            </a:r>
          </a:p>
          <a:p>
            <a:r>
              <a:rPr lang="en-US" b="1">
                <a:ea typeface="Calibri"/>
                <a:cs typeface="Calibri"/>
              </a:rPr>
              <a:t>What is the vision for our project? </a:t>
            </a:r>
          </a:p>
          <a:p>
            <a:r>
              <a:rPr lang="en-US">
                <a:ea typeface="Calibri"/>
                <a:cs typeface="Calibri"/>
              </a:rPr>
              <a:t>Our main focus is the idea of mentorship. We want our system to support meetings between students and Inspire Administrators by providing a visual graphic they can discuss. </a:t>
            </a:r>
          </a:p>
          <a:p>
            <a:r>
              <a:rPr lang="en-US">
                <a:ea typeface="Calibri"/>
                <a:cs typeface="Calibri"/>
              </a:rPr>
              <a:t>It is very important that students not only take the survey but use the data themselves to learn about their own abilities. </a:t>
            </a:r>
          </a:p>
          <a:p>
            <a:endParaRPr lang="en-US">
              <a:ea typeface="Calibri"/>
              <a:cs typeface="Calibri"/>
            </a:endParaRPr>
          </a:p>
          <a:p>
            <a:r>
              <a:rPr lang="en-US">
                <a:ea typeface="Calibri"/>
                <a:cs typeface="Calibri"/>
              </a:rPr>
              <a:t>We also want to provide easy data export for the University of Iowa Research team to use. This data can be used to change the curriculum of programs to better meet student needs or in the future could even </a:t>
            </a:r>
          </a:p>
          <a:p>
            <a:r>
              <a:rPr lang="en-US">
                <a:ea typeface="Calibri"/>
                <a:cs typeface="Calibri"/>
              </a:rPr>
              <a:t>Showcase why such a program needs funding. </a:t>
            </a:r>
          </a:p>
          <a:p>
            <a:endParaRPr lang="en-US">
              <a:ea typeface="Calibri"/>
              <a:cs typeface="Calibri"/>
            </a:endParaRPr>
          </a:p>
          <a:p>
            <a:r>
              <a:rPr lang="en-US">
                <a:ea typeface="Calibri"/>
                <a:cs typeface="Calibri"/>
              </a:rPr>
              <a:t>We want this whole system and how it interacts with different users to be portable between different programs. If another University wants to start an Inspire similar program we want our system to meet their needs. </a:t>
            </a:r>
          </a:p>
        </p:txBody>
      </p:sp>
      <p:sp>
        <p:nvSpPr>
          <p:cNvPr id="4" name="Slide Number Placeholder 3"/>
          <p:cNvSpPr>
            <a:spLocks noGrp="1"/>
          </p:cNvSpPr>
          <p:nvPr>
            <p:ph type="sldNum" sz="quarter" idx="5"/>
          </p:nvPr>
        </p:nvSpPr>
        <p:spPr/>
        <p:txBody>
          <a:bodyPr/>
          <a:lstStyle/>
          <a:p>
            <a:fld id="{D5B043CA-4CE2-4C2D-BA7A-49E5FFB97293}" type="slidenum">
              <a:rPr lang="en-US"/>
              <a:t>15</a:t>
            </a:fld>
            <a:endParaRPr lang="en-US"/>
          </a:p>
        </p:txBody>
      </p:sp>
    </p:spTree>
    <p:extLst>
      <p:ext uri="{BB962C8B-B14F-4D97-AF65-F5344CB8AC3E}">
        <p14:creationId xmlns:p14="http://schemas.microsoft.com/office/powerpoint/2010/main" val="2276744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Isabelle: Our landing page will be a login/sign up page that allows users to create an account using an existing email account</a:t>
            </a:r>
          </a:p>
        </p:txBody>
      </p:sp>
      <p:sp>
        <p:nvSpPr>
          <p:cNvPr id="4" name="Slide Number Placeholder 3"/>
          <p:cNvSpPr>
            <a:spLocks noGrp="1"/>
          </p:cNvSpPr>
          <p:nvPr>
            <p:ph type="sldNum" sz="quarter" idx="5"/>
          </p:nvPr>
        </p:nvSpPr>
        <p:spPr/>
        <p:txBody>
          <a:bodyPr/>
          <a:lstStyle/>
          <a:p>
            <a:fld id="{D5B043CA-4CE2-4C2D-BA7A-49E5FFB97293}" type="slidenum">
              <a:rPr lang="en-US"/>
              <a:t>16</a:t>
            </a:fld>
            <a:endParaRPr lang="en-US"/>
          </a:p>
        </p:txBody>
      </p:sp>
    </p:spTree>
    <p:extLst>
      <p:ext uri="{BB962C8B-B14F-4D97-AF65-F5344CB8AC3E}">
        <p14:creationId xmlns:p14="http://schemas.microsoft.com/office/powerpoint/2010/main" val="4283634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Isabelle- on the left is the admin dashboard. It </a:t>
            </a:r>
            <a:r>
              <a:rPr lang="en-US"/>
              <a:t>allows administrators to manage surveys effectively, including creating, editing, and deleting surveys, inviting students to participate, and reviewing the results of all participants.</a:t>
            </a:r>
            <a:endParaRPr lang="en-US">
              <a:ea typeface="Calibri"/>
              <a:cs typeface="Calibri"/>
            </a:endParaRPr>
          </a:p>
          <a:p>
            <a:endParaRPr lang="en-US">
              <a:ea typeface="Calibri"/>
              <a:cs typeface="Calibri"/>
            </a:endParaRPr>
          </a:p>
          <a:p>
            <a:r>
              <a:rPr lang="en-US">
                <a:ea typeface="Calibri"/>
                <a:cs typeface="Calibri"/>
              </a:rPr>
              <a:t>On the right is the student dashboard. It </a:t>
            </a:r>
            <a:r>
              <a:rPr lang="en-US"/>
              <a:t>enables students to access and analyze their survey results, compare their most recent results to previous ones, and access tailored academic and social resources specific to their university</a:t>
            </a:r>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rPr lang="en-US"/>
              <a:t>17</a:t>
            </a:fld>
            <a:endParaRPr lang="en-US"/>
          </a:p>
        </p:txBody>
      </p:sp>
    </p:spTree>
    <p:extLst>
      <p:ext uri="{BB962C8B-B14F-4D97-AF65-F5344CB8AC3E}">
        <p14:creationId xmlns:p14="http://schemas.microsoft.com/office/powerpoint/2010/main" val="474292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Max</a:t>
            </a:r>
          </a:p>
          <a:p>
            <a:r>
              <a:rPr lang="en-US">
                <a:ea typeface="Calibri"/>
                <a:cs typeface="Calibri"/>
              </a:rPr>
              <a:t>This is our view to create or edit your survey, here you can change the text of each question, the response type like a single select, multi-select, text, slider, or range input, and the response text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rPr lang="en-US"/>
              <a:t>18</a:t>
            </a:fld>
            <a:endParaRPr lang="en-US"/>
          </a:p>
        </p:txBody>
      </p:sp>
    </p:spTree>
    <p:extLst>
      <p:ext uri="{BB962C8B-B14F-4D97-AF65-F5344CB8AC3E}">
        <p14:creationId xmlns:p14="http://schemas.microsoft.com/office/powerpoint/2010/main" val="888338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Max</a:t>
            </a:r>
          </a:p>
          <a:p>
            <a:r>
              <a:rPr lang="en-US">
                <a:ea typeface="Calibri"/>
                <a:cs typeface="Calibri"/>
              </a:rPr>
              <a:t>For the survey redesign </a:t>
            </a:r>
          </a:p>
          <a:p>
            <a:r>
              <a:rPr lang="en-US">
                <a:ea typeface="Calibri"/>
                <a:cs typeface="Calibri"/>
              </a:rPr>
              <a:t>After meeting with individuals from the University of Iowa and CSSM and listening to their suggestions to make life easier for the people taking the survey, we made many improvements to the UI including:</a:t>
            </a:r>
            <a:br>
              <a:rPr lang="en-US">
                <a:ea typeface="Calibri"/>
                <a:cs typeface="+mn-lt"/>
              </a:rPr>
            </a:br>
            <a:r>
              <a:rPr lang="en-US">
                <a:ea typeface="Calibri"/>
                <a:cs typeface="Calibri"/>
              </a:rPr>
              <a:t>Added a progress bar on the top of the page to see how far along in the survey you are,</a:t>
            </a:r>
          </a:p>
          <a:p>
            <a:r>
              <a:rPr lang="en-US">
                <a:ea typeface="Calibri"/>
                <a:cs typeface="Calibri"/>
              </a:rPr>
              <a:t>Different response types where appropriate such as a dropdown to select which program you're in or a number input for the age,</a:t>
            </a:r>
          </a:p>
          <a:p>
            <a:r>
              <a:rPr lang="en-US">
                <a:ea typeface="Calibri"/>
                <a:cs typeface="Calibri"/>
              </a:rPr>
              <a:t>A back button to go back to a previous question</a:t>
            </a:r>
          </a:p>
          <a:p>
            <a:r>
              <a:rPr lang="en-US">
                <a:ea typeface="Calibri"/>
                <a:cs typeface="Calibri"/>
              </a:rPr>
              <a:t>And made the disagree/agree inputs a lot easier to read and select your answer.</a:t>
            </a:r>
          </a:p>
        </p:txBody>
      </p:sp>
      <p:sp>
        <p:nvSpPr>
          <p:cNvPr id="4" name="Slide Number Placeholder 3"/>
          <p:cNvSpPr>
            <a:spLocks noGrp="1"/>
          </p:cNvSpPr>
          <p:nvPr>
            <p:ph type="sldNum" sz="quarter" idx="5"/>
          </p:nvPr>
        </p:nvSpPr>
        <p:spPr/>
        <p:txBody>
          <a:bodyPr/>
          <a:lstStyle/>
          <a:p>
            <a:fld id="{D5B043CA-4CE2-4C2D-BA7A-49E5FFB97293}" type="slidenum">
              <a:rPr lang="en-US"/>
              <a:t>19</a:t>
            </a:fld>
            <a:endParaRPr lang="en-US"/>
          </a:p>
        </p:txBody>
      </p:sp>
    </p:spTree>
    <p:extLst>
      <p:ext uri="{BB962C8B-B14F-4D97-AF65-F5344CB8AC3E}">
        <p14:creationId xmlns:p14="http://schemas.microsoft.com/office/powerpoint/2010/main" val="2277061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 – Intro yourself</a:t>
            </a:r>
          </a:p>
        </p:txBody>
      </p:sp>
      <p:sp>
        <p:nvSpPr>
          <p:cNvPr id="4" name="Slide Number Placeholder 3"/>
          <p:cNvSpPr>
            <a:spLocks noGrp="1"/>
          </p:cNvSpPr>
          <p:nvPr>
            <p:ph type="sldNum" sz="quarter" idx="5"/>
          </p:nvPr>
        </p:nvSpPr>
        <p:spPr/>
        <p:txBody>
          <a:bodyPr/>
          <a:lstStyle/>
          <a:p>
            <a:fld id="{D5B043CA-4CE2-4C2D-BA7A-49E5FFB97293}" type="slidenum">
              <a:rPr lang="en-US"/>
              <a:t>2</a:t>
            </a:fld>
            <a:endParaRPr lang="en-US"/>
          </a:p>
        </p:txBody>
      </p:sp>
    </p:spTree>
    <p:extLst>
      <p:ext uri="{BB962C8B-B14F-4D97-AF65-F5344CB8AC3E}">
        <p14:creationId xmlns:p14="http://schemas.microsoft.com/office/powerpoint/2010/main" val="28223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Charlie</a:t>
            </a:r>
          </a:p>
          <a:p>
            <a:endParaRPr lang="en-US">
              <a:ea typeface="Calibri"/>
              <a:cs typeface="Calibri"/>
            </a:endParaRPr>
          </a:p>
          <a:p>
            <a:r>
              <a:rPr lang="en-US">
                <a:ea typeface="Calibri"/>
                <a:cs typeface="Calibri"/>
              </a:rPr>
              <a:t>As our design has gotten more complex the amount of data we need to collect has grown as well. To support this increase in data we want to integrate different technologies to reduce the complexity and increase the efficiency of our development.  </a:t>
            </a:r>
          </a:p>
          <a:p>
            <a:r>
              <a:rPr lang="en-US">
                <a:ea typeface="Calibri"/>
                <a:cs typeface="Calibri"/>
              </a:rPr>
              <a:t>The first technology is Prisma, an Object Relational Mapping tool which means it gives us a Graphical User Interface to interact with our database. </a:t>
            </a:r>
          </a:p>
          <a:p>
            <a:r>
              <a:rPr lang="en-US">
                <a:ea typeface="Calibri"/>
                <a:cs typeface="Calibri"/>
              </a:rPr>
              <a:t>The next technology is Express Framework, which handles the routing of all API requests coming from our client applications. </a:t>
            </a:r>
          </a:p>
          <a:p>
            <a:r>
              <a:rPr lang="en-US">
                <a:ea typeface="Calibri"/>
                <a:cs typeface="Calibri"/>
              </a:rPr>
              <a:t>Lastly Swagger, is a tool for developing REST APIs. It can Automatically generate code for API endpoints and will help us automatically generate documentation for Request Handlers and Error Codes. </a:t>
            </a:r>
          </a:p>
        </p:txBody>
      </p:sp>
      <p:sp>
        <p:nvSpPr>
          <p:cNvPr id="4" name="Slide Number Placeholder 3"/>
          <p:cNvSpPr>
            <a:spLocks noGrp="1"/>
          </p:cNvSpPr>
          <p:nvPr>
            <p:ph type="sldNum" sz="quarter" idx="5"/>
          </p:nvPr>
        </p:nvSpPr>
        <p:spPr/>
        <p:txBody>
          <a:bodyPr/>
          <a:lstStyle/>
          <a:p>
            <a:fld id="{D5B043CA-4CE2-4C2D-BA7A-49E5FFB97293}" type="slidenum">
              <a:rPr lang="en-US"/>
              <a:t>20</a:t>
            </a:fld>
            <a:endParaRPr lang="en-US"/>
          </a:p>
        </p:txBody>
      </p:sp>
    </p:spTree>
    <p:extLst>
      <p:ext uri="{BB962C8B-B14F-4D97-AF65-F5344CB8AC3E}">
        <p14:creationId xmlns:p14="http://schemas.microsoft.com/office/powerpoint/2010/main" val="704295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Charlie</a:t>
            </a:r>
          </a:p>
          <a:p>
            <a:r>
              <a:rPr lang="en-US">
                <a:ea typeface="Calibri"/>
                <a:cs typeface="Calibri"/>
              </a:rPr>
              <a:t>We had to redesign our database to support all of the additional functionalities we want to include. </a:t>
            </a:r>
          </a:p>
          <a:p>
            <a:r>
              <a:rPr lang="en-US" b="1">
                <a:ea typeface="Calibri"/>
                <a:cs typeface="Calibri"/>
              </a:rPr>
              <a:t>Some of the highlights of Database Changes we made.</a:t>
            </a:r>
          </a:p>
          <a:p>
            <a:endParaRPr lang="en-US">
              <a:ea typeface="Calibri"/>
              <a:cs typeface="Calibri"/>
            </a:endParaRPr>
          </a:p>
          <a:p>
            <a:r>
              <a:rPr lang="en-US" b="1">
                <a:ea typeface="Calibri"/>
                <a:cs typeface="Calibri"/>
              </a:rPr>
              <a:t>More saved data for the researchers,</a:t>
            </a:r>
          </a:p>
          <a:p>
            <a:r>
              <a:rPr lang="en-US">
                <a:ea typeface="Calibri"/>
                <a:cs typeface="Calibri"/>
              </a:rPr>
              <a:t>Hold data for each individual question response for every individual student</a:t>
            </a:r>
          </a:p>
          <a:p>
            <a:r>
              <a:rPr lang="en-US" b="1">
                <a:ea typeface="Calibri"/>
                <a:cs typeface="Calibri"/>
              </a:rPr>
              <a:t>User Access Levels</a:t>
            </a:r>
            <a:endParaRPr lang="en-US">
              <a:ea typeface="Calibri"/>
              <a:cs typeface="Calibri"/>
            </a:endParaRPr>
          </a:p>
          <a:p>
            <a:r>
              <a:rPr lang="en-US">
                <a:ea typeface="Calibri"/>
                <a:cs typeface="Calibri"/>
              </a:rPr>
              <a:t>With the 3 user levels we have we wanted to create user role types so our backend know what access users should have.</a:t>
            </a:r>
          </a:p>
          <a:p>
            <a:r>
              <a:rPr lang="en-US" b="1">
                <a:ea typeface="Calibri"/>
                <a:cs typeface="Calibri"/>
              </a:rPr>
              <a:t>Save Multiple survey results</a:t>
            </a:r>
            <a:endParaRPr lang="en-US">
              <a:ea typeface="Calibri"/>
              <a:cs typeface="Calibri"/>
            </a:endParaRPr>
          </a:p>
          <a:p>
            <a:r>
              <a:rPr lang="en-US">
                <a:ea typeface="Calibri"/>
                <a:cs typeface="Calibri"/>
              </a:rPr>
              <a:t>In order to showcase student growth we need to be able to hold the data of multiple survey results for every student</a:t>
            </a:r>
          </a:p>
          <a:p>
            <a:r>
              <a:rPr lang="en-US" b="1">
                <a:ea typeface="Calibri"/>
                <a:cs typeface="Calibri"/>
              </a:rPr>
              <a:t>Multiple survey instances</a:t>
            </a:r>
          </a:p>
          <a:p>
            <a:r>
              <a:rPr lang="en-US">
                <a:ea typeface="Calibri"/>
                <a:cs typeface="Calibri"/>
              </a:rPr>
              <a:t>Need to hold the data for different surveys with different questions, this supports the portability between programs.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rPr lang="en-US"/>
              <a:t>21</a:t>
            </a:fld>
            <a:endParaRPr lang="en-US"/>
          </a:p>
        </p:txBody>
      </p:sp>
    </p:spTree>
    <p:extLst>
      <p:ext uri="{BB962C8B-B14F-4D97-AF65-F5344CB8AC3E}">
        <p14:creationId xmlns:p14="http://schemas.microsoft.com/office/powerpoint/2010/main" val="262537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Cloud Redesign</a:t>
            </a:r>
            <a:br>
              <a:rPr lang="en-US">
                <a:ea typeface="Calibri"/>
                <a:cs typeface="+mn-lt"/>
              </a:rPr>
            </a:br>
            <a:r>
              <a:rPr lang="en-US">
                <a:ea typeface="Calibri"/>
                <a:cs typeface="Calibri"/>
              </a:rPr>
              <a:t>  Built off last years cloud design</a:t>
            </a:r>
            <a:br>
              <a:rPr lang="en-US">
                <a:ea typeface="Calibri"/>
                <a:cs typeface="+mn-lt"/>
              </a:rPr>
            </a:br>
            <a:r>
              <a:rPr lang="en-US">
                <a:ea typeface="Calibri"/>
                <a:cs typeface="Calibri"/>
              </a:rPr>
              <a:t>     Will completely replace V1 infrastructure in January after a Dr. Rover demo's</a:t>
            </a:r>
          </a:p>
          <a:p>
            <a:r>
              <a:rPr lang="en-US">
                <a:ea typeface="Calibri"/>
                <a:cs typeface="Calibri"/>
              </a:rPr>
              <a:t>  All existing survey data will be </a:t>
            </a:r>
            <a:r>
              <a:rPr lang="en-US" err="1">
                <a:ea typeface="Calibri"/>
                <a:cs typeface="Calibri"/>
              </a:rPr>
              <a:t>maintined</a:t>
            </a:r>
          </a:p>
          <a:p>
            <a:r>
              <a:rPr lang="en-US">
                <a:ea typeface="Calibri"/>
                <a:cs typeface="Calibri"/>
              </a:rPr>
              <a:t>  Worked with ETG to setup a university owned </a:t>
            </a:r>
            <a:r>
              <a:rPr lang="en-US" err="1">
                <a:ea typeface="Calibri"/>
                <a:cs typeface="Calibri"/>
              </a:rPr>
              <a:t>github</a:t>
            </a:r>
            <a:r>
              <a:rPr lang="en-US">
                <a:ea typeface="Calibri"/>
                <a:cs typeface="Calibri"/>
              </a:rPr>
              <a:t>, future iterations will work from</a:t>
            </a:r>
          </a:p>
          <a:p>
            <a:r>
              <a:rPr lang="en-US">
                <a:ea typeface="Calibri"/>
                <a:cs typeface="Calibri"/>
              </a:rPr>
              <a:t>Goals:</a:t>
            </a:r>
          </a:p>
          <a:p>
            <a:r>
              <a:rPr lang="en-US">
                <a:ea typeface="Calibri"/>
                <a:cs typeface="Calibri"/>
              </a:rPr>
              <a:t> Operational goals: </a:t>
            </a:r>
          </a:p>
          <a:p>
            <a:r>
              <a:rPr lang="en-US">
                <a:ea typeface="Calibri"/>
                <a:cs typeface="Calibri"/>
              </a:rPr>
              <a:t>    User Experience: improving the experience for anyone who interacts with the project: Developers, Participants, Researchers</a:t>
            </a:r>
          </a:p>
          <a:p>
            <a:r>
              <a:rPr lang="en-US">
                <a:ea typeface="Calibri"/>
                <a:cs typeface="Calibri"/>
              </a:rPr>
              <a:t>   Data </a:t>
            </a:r>
            <a:r>
              <a:rPr lang="en-US" err="1">
                <a:ea typeface="Calibri"/>
                <a:cs typeface="Calibri"/>
              </a:rPr>
              <a:t>acecssible</a:t>
            </a:r>
            <a:r>
              <a:rPr lang="en-US">
                <a:ea typeface="Calibri"/>
                <a:cs typeface="Calibri"/>
              </a:rPr>
              <a:t>: </a:t>
            </a:r>
          </a:p>
          <a:p>
            <a:endParaRPr lang="en-US">
              <a:ea typeface="Calibri"/>
              <a:cs typeface="Calibri"/>
            </a:endParaRPr>
          </a:p>
          <a:p>
            <a:r>
              <a:rPr lang="en-US">
                <a:ea typeface="Calibri"/>
                <a:cs typeface="Calibri"/>
              </a:rPr>
              <a:t>Major Changes:</a:t>
            </a:r>
          </a:p>
          <a:p>
            <a:r>
              <a:rPr lang="en-US">
                <a:ea typeface="Calibri"/>
                <a:cs typeface="Calibri"/>
              </a:rPr>
              <a:t> can be seen in the diagram</a:t>
            </a:r>
          </a:p>
          <a:p>
            <a:r>
              <a:rPr lang="en-US">
                <a:ea typeface="Calibri"/>
                <a:cs typeface="Calibri"/>
              </a:rPr>
              <a:t>  ECS: scalable </a:t>
            </a:r>
            <a:r>
              <a:rPr lang="en-US" err="1">
                <a:ea typeface="Calibri"/>
                <a:cs typeface="Calibri"/>
              </a:rPr>
              <a:t>contianer</a:t>
            </a:r>
            <a:r>
              <a:rPr lang="en-US">
                <a:ea typeface="Calibri"/>
                <a:cs typeface="Calibri"/>
              </a:rPr>
              <a:t> service</a:t>
            </a:r>
          </a:p>
          <a:p>
            <a:r>
              <a:rPr lang="en-US">
                <a:ea typeface="Calibri"/>
                <a:cs typeface="Calibri"/>
              </a:rPr>
              <a:t>  Prisma: accessing data through </a:t>
            </a:r>
            <a:r>
              <a:rPr lang="en-US" err="1">
                <a:ea typeface="Calibri"/>
                <a:cs typeface="Calibri"/>
              </a:rPr>
              <a:t>apis</a:t>
            </a:r>
            <a:endParaRPr lang="en-US">
              <a:ea typeface="Calibri"/>
              <a:cs typeface="Calibri"/>
            </a:endParaRPr>
          </a:p>
          <a:p>
            <a:r>
              <a:rPr lang="en-US">
                <a:ea typeface="Calibri"/>
                <a:cs typeface="Calibri"/>
              </a:rPr>
              <a:t>     CI/CD: largest addition</a:t>
            </a:r>
          </a:p>
        </p:txBody>
      </p:sp>
      <p:sp>
        <p:nvSpPr>
          <p:cNvPr id="4" name="Slide Number Placeholder 3"/>
          <p:cNvSpPr>
            <a:spLocks noGrp="1"/>
          </p:cNvSpPr>
          <p:nvPr>
            <p:ph type="sldNum" sz="quarter" idx="5"/>
          </p:nvPr>
        </p:nvSpPr>
        <p:spPr/>
        <p:txBody>
          <a:bodyPr/>
          <a:lstStyle/>
          <a:p>
            <a:fld id="{D5B043CA-4CE2-4C2D-BA7A-49E5FFB97293}" type="slidenum">
              <a:t>22</a:t>
            </a:fld>
            <a:endParaRPr lang="en-US"/>
          </a:p>
        </p:txBody>
      </p:sp>
    </p:spTree>
    <p:extLst>
      <p:ext uri="{BB962C8B-B14F-4D97-AF65-F5344CB8AC3E}">
        <p14:creationId xmlns:p14="http://schemas.microsoft.com/office/powerpoint/2010/main" val="2161957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mn-lt"/>
              </a:rPr>
              <a:t>Lets look on how it this will affect everyone who interacts with the app on a more </a:t>
            </a:r>
            <a:r>
              <a:rPr lang="en-US" b="1" err="1">
                <a:ea typeface="Calibri"/>
                <a:cs typeface="+mn-lt"/>
              </a:rPr>
              <a:t>quantifible</a:t>
            </a:r>
            <a:r>
              <a:rPr lang="en-US" b="1">
                <a:ea typeface="Calibri"/>
                <a:cs typeface="+mn-lt"/>
              </a:rPr>
              <a:t> level</a:t>
            </a:r>
            <a:br>
              <a:rPr lang="en-US" b="1">
                <a:ea typeface="Calibri"/>
                <a:cs typeface="+mn-lt"/>
              </a:rPr>
            </a:br>
            <a:br>
              <a:rPr lang="en-US" b="1">
                <a:cs typeface="+mn-lt"/>
              </a:rPr>
            </a:br>
            <a:r>
              <a:rPr lang="en-US" b="1"/>
              <a:t>Average User:</a:t>
            </a:r>
          </a:p>
          <a:p>
            <a:pPr marL="171450" indent="-171450">
              <a:buFont typeface="Arial"/>
              <a:buChar char="•"/>
            </a:pPr>
            <a:r>
              <a:rPr lang="en-US" b="1"/>
              <a:t>Simplified Login:</a:t>
            </a:r>
            <a:r>
              <a:rPr lang="en-US"/>
              <a:t> Instead of creating an account, users can log in through known providers like Google or Outlook.</a:t>
            </a:r>
            <a:endParaRPr lang="en-US">
              <a:ea typeface="Calibri"/>
              <a:cs typeface="Calibri"/>
            </a:endParaRPr>
          </a:p>
          <a:p>
            <a:pPr marL="171450" indent="-171450">
              <a:buFont typeface="Arial"/>
              <a:buChar char="•"/>
            </a:pPr>
            <a:r>
              <a:rPr lang="en-US" b="1"/>
              <a:t>Automated Scaling:</a:t>
            </a:r>
            <a:r>
              <a:rPr lang="en-US"/>
              <a:t> Resources scale up or down based on user demand, ensuring the website remains fast and responsive.</a:t>
            </a:r>
            <a:endParaRPr lang="en-US">
              <a:ea typeface="Calibri"/>
              <a:cs typeface="Calibri"/>
            </a:endParaRPr>
          </a:p>
          <a:p>
            <a:r>
              <a:rPr lang="en-US" b="1"/>
              <a:t>Admins:</a:t>
            </a:r>
            <a:endParaRPr lang="en-US" b="1">
              <a:ea typeface="Calibri"/>
              <a:cs typeface="Calibri"/>
            </a:endParaRPr>
          </a:p>
          <a:p>
            <a:pPr marL="171450" indent="-171450">
              <a:buFont typeface="Arial"/>
              <a:buChar char="•"/>
            </a:pPr>
            <a:r>
              <a:rPr lang="en-US" b="1"/>
              <a:t>Reduced Cost:</a:t>
            </a:r>
            <a:r>
              <a:rPr lang="en-US"/>
              <a:t> Compared to EC2, ECS only charges based on demand, avoiding over-provisioning resources (e.g., provisioning for 100 users when only 10 are active).</a:t>
            </a:r>
            <a:endParaRPr lang="en-US">
              <a:ea typeface="Calibri"/>
              <a:cs typeface="Calibri"/>
            </a:endParaRPr>
          </a:p>
          <a:p>
            <a:pPr marL="171450" indent="-171450">
              <a:buFont typeface="Arial"/>
              <a:buChar char="•"/>
            </a:pPr>
            <a:r>
              <a:rPr lang="en-US" b="1"/>
              <a:t>Data Access:</a:t>
            </a:r>
            <a:r>
              <a:rPr lang="en-US"/>
              <a:t> Prisma simplifies data access, offering greater flexibility and more reliable database operations : </a:t>
            </a:r>
            <a:r>
              <a:rPr lang="en-US" i="1"/>
              <a:t>Known Issue in V1:</a:t>
            </a:r>
            <a:r>
              <a:rPr lang="en-US"/>
              <a:t> Minor reliability issues identified, under review for resolution.</a:t>
            </a:r>
            <a:endParaRPr lang="en-US">
              <a:ea typeface="Calibri"/>
              <a:cs typeface="Calibri"/>
            </a:endParaRPr>
          </a:p>
          <a:p>
            <a:pPr lvl="1" indent="-171450">
              <a:buFont typeface="Arial"/>
              <a:buChar char="•"/>
            </a:pPr>
            <a:r>
              <a:rPr lang="en-US">
                <a:ea typeface="Calibri"/>
                <a:cs typeface="Calibri"/>
              </a:rPr>
              <a:t>Will be able to implement access </a:t>
            </a:r>
            <a:r>
              <a:rPr lang="en-US" err="1">
                <a:ea typeface="Calibri" panose="020F0502020204030204"/>
                <a:cs typeface="Calibri" panose="020F0502020204030204"/>
              </a:rPr>
              <a:t>heirarchy</a:t>
            </a:r>
            <a:r>
              <a:rPr lang="en-US">
                <a:ea typeface="Calibri"/>
                <a:cs typeface="Calibri"/>
              </a:rPr>
              <a:t> to resources</a:t>
            </a:r>
          </a:p>
          <a:p>
            <a:pPr lvl="1"/>
            <a:r>
              <a:rPr lang="en-US" b="1"/>
              <a:t> </a:t>
            </a:r>
            <a:endParaRPr lang="en-US"/>
          </a:p>
          <a:p>
            <a:r>
              <a:rPr lang="en-US">
                <a:ea typeface="Calibri"/>
                <a:cs typeface="Calibri"/>
              </a:rPr>
              <a:t>Developer:</a:t>
            </a:r>
          </a:p>
          <a:p>
            <a:pPr marL="171450" indent="-171450">
              <a:buFont typeface="Arial,Sans-Serif"/>
              <a:buChar char="•"/>
            </a:pPr>
            <a:r>
              <a:rPr lang="en-US" b="1"/>
              <a:t>New Infrastructure:</a:t>
            </a:r>
            <a:r>
              <a:rPr lang="en-US"/>
              <a:t> The redesigned system requires minimal maintenance once set up, reducing overall complexity and allowing developers to focus on feature development.</a:t>
            </a:r>
            <a:endParaRPr lang="en-US">
              <a:ea typeface="Calibri"/>
              <a:cs typeface="Calibri"/>
            </a:endParaRPr>
          </a:p>
          <a:p>
            <a:pPr marL="628650" lvl="1" indent="-171450">
              <a:buFont typeface="Arial,Sans-Serif"/>
              <a:buChar char="•"/>
            </a:pPr>
            <a:r>
              <a:rPr lang="en-US"/>
              <a:t> Due to the flexible design future developers will not have to tinker with much when expanding the scope.</a:t>
            </a:r>
            <a:endParaRPr lang="en-US">
              <a:ea typeface="Calibri"/>
              <a:cs typeface="Calibri"/>
            </a:endParaRPr>
          </a:p>
          <a:p>
            <a:pPr marL="171450" indent="-171450">
              <a:buFont typeface="Arial,Sans-Serif"/>
              <a:buChar char="•"/>
            </a:pPr>
            <a:r>
              <a:rPr lang="en-US" b="1"/>
              <a:t>CI/CD Pipelines: </a:t>
            </a:r>
            <a:r>
              <a:rPr lang="en-US"/>
              <a:t>When new features are creating developers make a pull requests into the main app then which layer of automated testing will run. After it is accepted   our CI/CD pipelines will automatically deploy the new code to our live production app. </a:t>
            </a:r>
          </a:p>
          <a:p>
            <a:pPr marL="628650" lvl="1" indent="-171450">
              <a:buFont typeface="Arial,Sans-Serif"/>
              <a:buChar char="•"/>
            </a:pPr>
            <a:r>
              <a:rPr lang="en-US">
                <a:ea typeface="Calibri"/>
                <a:cs typeface="Calibri"/>
              </a:rPr>
              <a:t>This adds a layer of testing</a:t>
            </a:r>
          </a:p>
          <a:p>
            <a:pPr marL="628650" lvl="1" indent="-171450">
              <a:buFont typeface="Arial,Sans-Serif"/>
              <a:buChar char="•"/>
            </a:pPr>
            <a:r>
              <a:rPr lang="en-US">
                <a:ea typeface="Calibri"/>
                <a:cs typeface="Calibri"/>
              </a:rPr>
              <a:t>Removes need to manually redeploy app</a:t>
            </a:r>
          </a:p>
        </p:txBody>
      </p:sp>
      <p:sp>
        <p:nvSpPr>
          <p:cNvPr id="4" name="Slide Number Placeholder 3"/>
          <p:cNvSpPr>
            <a:spLocks noGrp="1"/>
          </p:cNvSpPr>
          <p:nvPr>
            <p:ph type="sldNum" sz="quarter" idx="5"/>
          </p:nvPr>
        </p:nvSpPr>
        <p:spPr/>
        <p:txBody>
          <a:bodyPr/>
          <a:lstStyle/>
          <a:p>
            <a:fld id="{D5B043CA-4CE2-4C2D-BA7A-49E5FFB97293}" type="slidenum">
              <a:rPr lang="en-US"/>
              <a:t>23</a:t>
            </a:fld>
            <a:endParaRPr lang="en-US"/>
          </a:p>
        </p:txBody>
      </p:sp>
    </p:spTree>
    <p:extLst>
      <p:ext uri="{BB962C8B-B14F-4D97-AF65-F5344CB8AC3E}">
        <p14:creationId xmlns:p14="http://schemas.microsoft.com/office/powerpoint/2010/main" val="2147076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Landon</a:t>
            </a:r>
          </a:p>
          <a:p>
            <a:r>
              <a:rPr lang="en-US"/>
              <a:t>We chose to implement the agile process using Jira for managing our project throughout the semester. With this we decided to break our project down into 5 phases including 3 demos. Each phase is expected to be around a month long. We will also have weekly meeting every week with our advisor and team </a:t>
            </a:r>
            <a:r>
              <a:rPr lang="en-US" err="1"/>
              <a:t>seperatly</a:t>
            </a:r>
            <a:r>
              <a:rPr lang="en-US"/>
              <a:t>. </a:t>
            </a:r>
            <a:endParaRPr lang="en-US">
              <a:ea typeface="Calibri"/>
              <a:cs typeface="Calibri"/>
            </a:endParaRPr>
          </a:p>
          <a:p>
            <a:r>
              <a:rPr lang="en-US"/>
              <a:t>Additionally we will have a sprint with new commitments every 2 weeks.  Each phase is asking for a chunk of work to be done in that time period so each team member will report what piece of the phase task they are working on during the beginning of each sprint and try to have it done by the end of then sprint. </a:t>
            </a:r>
            <a:endParaRPr lang="en-US">
              <a:ea typeface="Calibri"/>
              <a:cs typeface="Calibri"/>
            </a:endParaRPr>
          </a:p>
          <a:p>
            <a:r>
              <a:rPr lang="en-US"/>
              <a:t>Finally we will have 3 demos to keep ourself accountable for our work, these will occur around every month and a half. These act as a benchmark for where we want the project progress to be at that time.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rPr lang="en-US"/>
              <a:t>24</a:t>
            </a:fld>
            <a:endParaRPr lang="en-US"/>
          </a:p>
        </p:txBody>
      </p:sp>
    </p:spTree>
    <p:extLst>
      <p:ext uri="{BB962C8B-B14F-4D97-AF65-F5344CB8AC3E}">
        <p14:creationId xmlns:p14="http://schemas.microsoft.com/office/powerpoint/2010/main" val="1131513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Landon</a:t>
            </a:r>
          </a:p>
          <a:p>
            <a:r>
              <a:rPr lang="en-US">
                <a:ea typeface="Calibri"/>
                <a:cs typeface="Calibri"/>
              </a:rPr>
              <a:t>The students who took the survey from the LSAMP program told us that the overall user experience was not very good. So we want to focus on,</a:t>
            </a:r>
            <a:endParaRPr lang="en-US"/>
          </a:p>
          <a:p>
            <a:r>
              <a:rPr lang="en-US" b="1"/>
              <a:t>Enhanced User Experience:</a:t>
            </a:r>
            <a:endParaRPr lang="en-US"/>
          </a:p>
          <a:p>
            <a:r>
              <a:rPr lang="en-US"/>
              <a:t>Our goal is to create a better user experience by addressing survey fatigue. This means redesigning the survey to make it less repetitive and more engaging for participants. Alongside this, we aim to improve the overall website design, making it visually appealing and easy to navigate.</a:t>
            </a:r>
            <a:endParaRPr lang="en-US">
              <a:ea typeface="Calibri"/>
              <a:cs typeface="Calibri"/>
            </a:endParaRPr>
          </a:p>
          <a:p>
            <a:r>
              <a:rPr lang="en-US" b="1"/>
              <a:t>Responsive Design:</a:t>
            </a:r>
            <a:endParaRPr lang="en-US"/>
          </a:p>
          <a:p>
            <a:r>
              <a:rPr lang="en-US"/>
              <a:t>We are looking to have our web application to be fully optimized for use on both desktop and mobile devices. This ensures users can easily access the survey and results, regardless of the device they are using.</a:t>
            </a:r>
            <a:endParaRPr lang="en-US">
              <a:ea typeface="Calibri"/>
              <a:cs typeface="Calibri"/>
            </a:endParaRPr>
          </a:p>
          <a:p>
            <a:r>
              <a:rPr lang="en-US" b="1"/>
              <a:t>Portability:</a:t>
            </a:r>
            <a:endParaRPr lang="en-US"/>
          </a:p>
          <a:p>
            <a:r>
              <a:rPr lang="en-US"/>
              <a:t>A key part of our vision is scalability. We want our system to be portable, so it can be adapted and implemented by other universities participating in the LSAMP program. This way, our tool can have a broader impact beyond just Iowa State and the University of Iowa.</a:t>
            </a:r>
            <a:endParaRPr lang="en-US">
              <a:ea typeface="Calibri"/>
              <a:cs typeface="Calibri"/>
            </a:endParaRPr>
          </a:p>
          <a:p>
            <a:r>
              <a:rPr lang="en-US" b="1"/>
              <a:t>Data-Driven Advocacy:</a:t>
            </a:r>
            <a:endParaRPr lang="en-US"/>
          </a:p>
          <a:p>
            <a:r>
              <a:rPr lang="en-US"/>
              <a:t>Finally, we aim to make the survey results actionable. By automating survey result visualizations, we can use the data to advocate for program funding and demonstrate the impact of STEM on students. </a:t>
            </a:r>
            <a:endParaRPr lang="en-US">
              <a:ea typeface="Calibri"/>
              <a:cs typeface="Calibri"/>
            </a:endParaRPr>
          </a:p>
          <a:p>
            <a:r>
              <a:rPr lang="en-US"/>
              <a:t>This vision shows our commitment to recreating a portable, impactful, and user-friendly survey system for both students and administrators.</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t>25</a:t>
            </a:fld>
            <a:endParaRPr lang="en-US"/>
          </a:p>
        </p:txBody>
      </p:sp>
    </p:spTree>
    <p:extLst>
      <p:ext uri="{BB962C8B-B14F-4D97-AF65-F5344CB8AC3E}">
        <p14:creationId xmlns:p14="http://schemas.microsoft.com/office/powerpoint/2010/main" val="2506053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 – intro yourself</a:t>
            </a:r>
          </a:p>
        </p:txBody>
      </p:sp>
      <p:sp>
        <p:nvSpPr>
          <p:cNvPr id="4" name="Slide Number Placeholder 3"/>
          <p:cNvSpPr>
            <a:spLocks noGrp="1"/>
          </p:cNvSpPr>
          <p:nvPr>
            <p:ph type="sldNum" sz="quarter" idx="5"/>
          </p:nvPr>
        </p:nvSpPr>
        <p:spPr/>
        <p:txBody>
          <a:bodyPr/>
          <a:lstStyle/>
          <a:p>
            <a:fld id="{D5B043CA-4CE2-4C2D-BA7A-49E5FFB97293}" type="slidenum">
              <a:rPr lang="en-US"/>
              <a:t>3</a:t>
            </a:fld>
            <a:endParaRPr lang="en-US"/>
          </a:p>
        </p:txBody>
      </p:sp>
    </p:spTree>
    <p:extLst>
      <p:ext uri="{BB962C8B-B14F-4D97-AF65-F5344CB8AC3E}">
        <p14:creationId xmlns:p14="http://schemas.microsoft.com/office/powerpoint/2010/main" val="16057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Alex – We will start by reviewing important background information about our project, including last year's Senior Design team's work and important user requirements/use case. This will lead into our overall problem statement. Then we will discuss our project's features, including in-depth overviews of our frontend, backend, and cloud architectures. Finally, we will talk more about our plan for next semester and a brief conclusion. </a:t>
            </a:r>
          </a:p>
        </p:txBody>
      </p:sp>
      <p:sp>
        <p:nvSpPr>
          <p:cNvPr id="4" name="Slide Number Placeholder 3"/>
          <p:cNvSpPr>
            <a:spLocks noGrp="1"/>
          </p:cNvSpPr>
          <p:nvPr>
            <p:ph type="sldNum" sz="quarter" idx="5"/>
          </p:nvPr>
        </p:nvSpPr>
        <p:spPr/>
        <p:txBody>
          <a:bodyPr/>
          <a:lstStyle/>
          <a:p>
            <a:fld id="{D5B043CA-4CE2-4C2D-BA7A-49E5FFB97293}" type="slidenum">
              <a:rPr lang="en-US"/>
              <a:t>4</a:t>
            </a:fld>
            <a:endParaRPr lang="en-US"/>
          </a:p>
        </p:txBody>
      </p:sp>
    </p:spTree>
    <p:extLst>
      <p:ext uri="{BB962C8B-B14F-4D97-AF65-F5344CB8AC3E}">
        <p14:creationId xmlns:p14="http://schemas.microsoft.com/office/powerpoint/2010/main" val="3930582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Alex – So, what is the INSPIRE LSAMP program? The IINSPIRE program is National Science Foundation platform designed to gauge the experience of undergrad STEM researchers. This program spans many Universities across Iowa, including the University of Iowa and Iowa State. The goal for this program is to help students understand their personal growth in 6 different areas: Community Engagement, STEM Interest, STEM Self-efficacy, STEM Career Expectations, Research Self-Efficacy, and Research Outcome Expectations.</a:t>
            </a:r>
            <a:br>
              <a:rPr lang="en-US">
                <a:ea typeface="Calibri" panose="020F0502020204030204"/>
                <a:cs typeface="+mn-lt"/>
              </a:rPr>
            </a:br>
            <a:br>
              <a:rPr lang="en-US">
                <a:ea typeface="Calibri" panose="020F0502020204030204"/>
                <a:cs typeface="+mn-lt"/>
              </a:rPr>
            </a:br>
            <a:r>
              <a:rPr lang="en-US">
                <a:ea typeface="Calibri"/>
                <a:cs typeface="Calibri"/>
              </a:rPr>
              <a:t>These 6 areas are vital for students to understand where they fall and what areas they may need to give more attention to throughout their college career. These six values can also help program coordinators understand where their program may need additional resources, or could even be used as data for </a:t>
            </a:r>
          </a:p>
        </p:txBody>
      </p:sp>
      <p:sp>
        <p:nvSpPr>
          <p:cNvPr id="4" name="Slide Number Placeholder 3"/>
          <p:cNvSpPr>
            <a:spLocks noGrp="1"/>
          </p:cNvSpPr>
          <p:nvPr>
            <p:ph type="sldNum" sz="quarter" idx="5"/>
          </p:nvPr>
        </p:nvSpPr>
        <p:spPr/>
        <p:txBody>
          <a:bodyPr/>
          <a:lstStyle/>
          <a:p>
            <a:fld id="{D5B043CA-4CE2-4C2D-BA7A-49E5FFB97293}" type="slidenum">
              <a:rPr lang="en-US"/>
              <a:t>5</a:t>
            </a:fld>
            <a:endParaRPr lang="en-US"/>
          </a:p>
        </p:txBody>
      </p:sp>
    </p:spTree>
    <p:extLst>
      <p:ext uri="{BB962C8B-B14F-4D97-AF65-F5344CB8AC3E}">
        <p14:creationId xmlns:p14="http://schemas.microsoft.com/office/powerpoint/2010/main" val="63187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Landon: </a:t>
            </a:r>
          </a:p>
          <a:p>
            <a:r>
              <a:rPr lang="en-US">
                <a:ea typeface="Calibri"/>
                <a:cs typeface="Calibri"/>
              </a:rPr>
              <a:t>Our goal for our project is to help students visualize their growth throughout their participation in the program and to use this information to make informed decisions about their future.</a:t>
            </a:r>
          </a:p>
          <a:p>
            <a:r>
              <a:rPr lang="en-US">
                <a:ea typeface="Calibri"/>
                <a:cs typeface="Calibri"/>
              </a:rPr>
              <a:t>We want to encourage students to actively engage with the survey data by showing students what areas they need to improve in and providing them with the tools to improve. We also want to motivate students to participate in STEM activities in order to improve their understanding of STEM majors and research. Finally, we hope to support students in making informed decisions about academic and career pathways based on their assessment and research experiences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5B043CA-4CE2-4C2D-BA7A-49E5FFB97293}" type="slidenum">
              <a:rPr lang="en-US"/>
              <a:t>6</a:t>
            </a:fld>
            <a:endParaRPr lang="en-US"/>
          </a:p>
        </p:txBody>
      </p:sp>
    </p:spTree>
    <p:extLst>
      <p:ext uri="{BB962C8B-B14F-4D97-AF65-F5344CB8AC3E}">
        <p14:creationId xmlns:p14="http://schemas.microsoft.com/office/powerpoint/2010/main" val="3335405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Alex – The previous Team completed a basic version of the IINSPIRE Web Application including the survey itself (seen on the left) and the result visualization on the right. These colorful bubbles are how students see their growth or score in each of the six areas. This old design gave us a great starting point for aspects of our design. Our primary focus for improvements include a full UI/UX re-design and significant future-proofing.</a:t>
            </a:r>
          </a:p>
        </p:txBody>
      </p:sp>
      <p:sp>
        <p:nvSpPr>
          <p:cNvPr id="4" name="Slide Number Placeholder 3"/>
          <p:cNvSpPr>
            <a:spLocks noGrp="1"/>
          </p:cNvSpPr>
          <p:nvPr>
            <p:ph type="sldNum" sz="quarter" idx="5"/>
          </p:nvPr>
        </p:nvSpPr>
        <p:spPr/>
        <p:txBody>
          <a:bodyPr/>
          <a:lstStyle/>
          <a:p>
            <a:fld id="{D5B043CA-4CE2-4C2D-BA7A-49E5FFB97293}" type="slidenum">
              <a:rPr lang="en-US"/>
              <a:t>7</a:t>
            </a:fld>
            <a:endParaRPr lang="en-US"/>
          </a:p>
        </p:txBody>
      </p:sp>
    </p:spTree>
    <p:extLst>
      <p:ext uri="{BB962C8B-B14F-4D97-AF65-F5344CB8AC3E}">
        <p14:creationId xmlns:p14="http://schemas.microsoft.com/office/powerpoint/2010/main" val="4096932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Isabelle: </a:t>
            </a:r>
          </a:p>
          <a:p>
            <a:r>
              <a:rPr lang="en-US">
                <a:ea typeface="Calibri"/>
                <a:cs typeface="Calibri"/>
              </a:rPr>
              <a:t>Frontend: </a:t>
            </a:r>
          </a:p>
          <a:p>
            <a:r>
              <a:rPr lang="en-US">
                <a:ea typeface="Calibri"/>
                <a:cs typeface="Calibri"/>
              </a:rPr>
              <a:t>For the front end logic: </a:t>
            </a:r>
          </a:p>
          <a:p>
            <a:r>
              <a:rPr lang="en-US">
                <a:ea typeface="Calibri"/>
                <a:cs typeface="Calibri"/>
              </a:rPr>
              <a:t>THE PREVIOUS TEAM:</a:t>
            </a:r>
          </a:p>
          <a:p>
            <a:pPr marL="228600" indent="-228600">
              <a:buAutoNum type="arabicPeriod"/>
            </a:pPr>
            <a:r>
              <a:rPr lang="en-US">
                <a:ea typeface="Calibri"/>
                <a:cs typeface="Calibri"/>
              </a:rPr>
              <a:t>student can login or create an account</a:t>
            </a:r>
          </a:p>
          <a:p>
            <a:pPr marL="228600" indent="-228600">
              <a:buAutoNum type="arabicPeriod"/>
            </a:pPr>
            <a:r>
              <a:rPr lang="en-US">
                <a:ea typeface="Calibri"/>
                <a:cs typeface="Calibri"/>
              </a:rPr>
              <a:t>Authentication was handled using JSON web token</a:t>
            </a:r>
          </a:p>
          <a:p>
            <a:pPr marL="228600" indent="-228600">
              <a:buAutoNum type="arabicPeriod"/>
            </a:pPr>
            <a:r>
              <a:rPr lang="en-US">
                <a:ea typeface="Calibri"/>
                <a:cs typeface="Calibri"/>
              </a:rPr>
              <a:t>Upon validation, user is taken to the home screen</a:t>
            </a:r>
          </a:p>
          <a:p>
            <a:pPr marL="228600" indent="-228600">
              <a:buAutoNum type="arabicPeriod"/>
            </a:pPr>
            <a:r>
              <a:rPr lang="en-US">
                <a:ea typeface="Calibri"/>
                <a:cs typeface="Calibri"/>
              </a:rPr>
              <a:t>They will then have the option to either take the survey or view their survey results</a:t>
            </a:r>
          </a:p>
          <a:p>
            <a:pPr marL="228600" indent="-228600">
              <a:buAutoNum type="arabicPeriod"/>
            </a:pPr>
            <a:endParaRPr lang="en-US">
              <a:ea typeface="Calibri"/>
              <a:cs typeface="Calibri"/>
            </a:endParaRPr>
          </a:p>
          <a:p>
            <a:r>
              <a:rPr lang="en-US">
                <a:ea typeface="Calibri"/>
                <a:cs typeface="Calibri"/>
              </a:rPr>
              <a:t>Backend: </a:t>
            </a:r>
            <a:endParaRPr lang="en-US"/>
          </a:p>
          <a:p>
            <a:r>
              <a:rPr lang="en-US">
                <a:ea typeface="Calibri"/>
                <a:cs typeface="Calibri"/>
              </a:rPr>
              <a:t>THE PREVIOUS TEAM:</a:t>
            </a:r>
            <a:endParaRPr lang="en-US"/>
          </a:p>
          <a:p>
            <a:r>
              <a:rPr lang="en-US"/>
              <a:t>Frontend Integration: AWS Amplify connects the frontend of the web application to the backend </a:t>
            </a:r>
            <a:endParaRPr lang="en-US">
              <a:ea typeface="Calibri"/>
              <a:cs typeface="Calibri"/>
            </a:endParaRPr>
          </a:p>
          <a:p>
            <a:r>
              <a:rPr lang="en-US">
                <a:ea typeface="Calibri"/>
                <a:cs typeface="Calibri"/>
              </a:rPr>
              <a:t>Backend: their backend is implemented using Node.js, which will handle server side logic and API endpoints</a:t>
            </a:r>
          </a:p>
          <a:p>
            <a:r>
              <a:rPr lang="en-US">
                <a:ea typeface="Calibri"/>
                <a:cs typeface="Calibri"/>
              </a:rPr>
              <a:t>Hosting: The application backend is hosted on Amazon EC2, enabling project scalability when needed</a:t>
            </a:r>
          </a:p>
          <a:p>
            <a:r>
              <a:rPr lang="en-US">
                <a:ea typeface="Calibri"/>
                <a:cs typeface="Calibri"/>
              </a:rPr>
              <a:t>Database: data is stored and managed in Amazon RDS</a:t>
            </a:r>
          </a:p>
        </p:txBody>
      </p:sp>
      <p:sp>
        <p:nvSpPr>
          <p:cNvPr id="4" name="Slide Number Placeholder 3"/>
          <p:cNvSpPr>
            <a:spLocks noGrp="1"/>
          </p:cNvSpPr>
          <p:nvPr>
            <p:ph type="sldNum" sz="quarter" idx="5"/>
          </p:nvPr>
        </p:nvSpPr>
        <p:spPr/>
        <p:txBody>
          <a:bodyPr/>
          <a:lstStyle/>
          <a:p>
            <a:fld id="{D5B043CA-4CE2-4C2D-BA7A-49E5FFB97293}" type="slidenum">
              <a:rPr lang="en-US"/>
              <a:t>8</a:t>
            </a:fld>
            <a:endParaRPr lang="en-US"/>
          </a:p>
        </p:txBody>
      </p:sp>
    </p:spTree>
    <p:extLst>
      <p:ext uri="{BB962C8B-B14F-4D97-AF65-F5344CB8AC3E}">
        <p14:creationId xmlns:p14="http://schemas.microsoft.com/office/powerpoint/2010/main" val="2345867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Max </a:t>
            </a:r>
          </a:p>
          <a:p>
            <a:r>
              <a:rPr lang="en-US">
                <a:ea typeface="Calibri"/>
                <a:cs typeface="Calibri"/>
              </a:rPr>
              <a:t>Users can take the survey and are able to see their results immediately after completing the survey</a:t>
            </a:r>
          </a:p>
          <a:p>
            <a:r>
              <a:rPr lang="en-US">
                <a:ea typeface="Calibri"/>
                <a:cs typeface="Calibri"/>
              </a:rPr>
              <a:t>The results are represented as a bubble chart or bar chart and you can compare with their past results</a:t>
            </a:r>
          </a:p>
          <a:p>
            <a:r>
              <a:rPr lang="en-US">
                <a:ea typeface="Calibri"/>
                <a:cs typeface="Calibri"/>
              </a:rPr>
              <a:t>Finally you can export these results to a PDF</a:t>
            </a:r>
          </a:p>
        </p:txBody>
      </p:sp>
      <p:sp>
        <p:nvSpPr>
          <p:cNvPr id="4" name="Slide Number Placeholder 3"/>
          <p:cNvSpPr>
            <a:spLocks noGrp="1"/>
          </p:cNvSpPr>
          <p:nvPr>
            <p:ph type="sldNum" sz="quarter" idx="5"/>
          </p:nvPr>
        </p:nvSpPr>
        <p:spPr/>
        <p:txBody>
          <a:bodyPr/>
          <a:lstStyle/>
          <a:p>
            <a:fld id="{D5B043CA-4CE2-4C2D-BA7A-49E5FFB97293}" type="slidenum">
              <a:rPr lang="en-US"/>
              <a:t>9</a:t>
            </a:fld>
            <a:endParaRPr lang="en-US"/>
          </a:p>
        </p:txBody>
      </p:sp>
    </p:spTree>
    <p:extLst>
      <p:ext uri="{BB962C8B-B14F-4D97-AF65-F5344CB8AC3E}">
        <p14:creationId xmlns:p14="http://schemas.microsoft.com/office/powerpoint/2010/main" val="3949276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3831518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161701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622185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800936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1502823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867115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42003438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2667187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955943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2/2/2025</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599075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2/2/2025</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12298838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2/2/2025</a:t>
            </a:fld>
            <a:endParaRPr lang="en-US"/>
          </a:p>
        </p:txBody>
      </p:sp>
      <p:sp>
        <p:nvSpPr>
          <p:cNvPr id="8" name="Footer Placeholder 7"/>
          <p:cNvSpPr>
            <a:spLocks noGrp="1"/>
          </p:cNvSpPr>
          <p:nvPr>
            <p:ph type="ftr" sz="quarter" idx="11"/>
          </p:nvPr>
        </p:nvSpPr>
        <p:spPr/>
        <p:txBody>
          <a:bodyPr/>
          <a:lstStyle/>
          <a:p>
            <a:r>
              <a:rPr lang="en-US"/>
              <a:t>1</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56910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2/2/2025</a:t>
            </a:fld>
            <a:endParaRPr lang="en-US"/>
          </a:p>
        </p:txBody>
      </p:sp>
      <p:sp>
        <p:nvSpPr>
          <p:cNvPr id="4" name="Footer Placeholder 3"/>
          <p:cNvSpPr>
            <a:spLocks noGrp="1"/>
          </p:cNvSpPr>
          <p:nvPr>
            <p:ph type="ftr" sz="quarter" idx="11"/>
          </p:nvPr>
        </p:nvSpPr>
        <p:spPr/>
        <p:txBody>
          <a:bodyPr/>
          <a:lstStyle/>
          <a:p>
            <a:r>
              <a:rPr lang="en-US"/>
              <a:t>1</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664707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2/2/2025</a:t>
            </a:fld>
            <a:endParaRPr lang="en-US"/>
          </a:p>
        </p:txBody>
      </p:sp>
      <p:sp>
        <p:nvSpPr>
          <p:cNvPr id="3" name="Footer Placeholder 2"/>
          <p:cNvSpPr>
            <a:spLocks noGrp="1"/>
          </p:cNvSpPr>
          <p:nvPr>
            <p:ph type="ftr" sz="quarter" idx="11"/>
          </p:nvPr>
        </p:nvSpPr>
        <p:spPr/>
        <p:txBody>
          <a:bodyPr/>
          <a:lstStyle/>
          <a:p>
            <a:r>
              <a:rPr lang="en-US"/>
              <a:t>1</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135733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2/2/2025</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138940488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2/2/2025</a:t>
            </a:fld>
            <a:endParaRPr lang="en-US"/>
          </a:p>
        </p:txBody>
      </p:sp>
    </p:spTree>
    <p:extLst>
      <p:ext uri="{BB962C8B-B14F-4D97-AF65-F5344CB8AC3E}">
        <p14:creationId xmlns:p14="http://schemas.microsoft.com/office/powerpoint/2010/main" val="21979574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1</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971173344"/>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0" r:id="rId13"/>
    <p:sldLayoutId id="2147484241" r:id="rId14"/>
    <p:sldLayoutId id="2147484242" r:id="rId15"/>
    <p:sldLayoutId id="2147484243"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855" y="1261331"/>
            <a:ext cx="3914508" cy="3074548"/>
          </a:xfrm>
        </p:spPr>
        <p:txBody>
          <a:bodyPr>
            <a:normAutofit/>
          </a:bodyPr>
          <a:lstStyle/>
          <a:p>
            <a:pPr algn="l"/>
            <a:r>
              <a:rPr lang="en-US" sz="4400"/>
              <a:t>IINSPIRE STEM Program Survey </a:t>
            </a:r>
          </a:p>
        </p:txBody>
      </p:sp>
      <p:sp>
        <p:nvSpPr>
          <p:cNvPr id="3" name="Subtitle 2"/>
          <p:cNvSpPr>
            <a:spLocks noGrp="1"/>
          </p:cNvSpPr>
          <p:nvPr>
            <p:ph type="subTitle" idx="1"/>
          </p:nvPr>
        </p:nvSpPr>
        <p:spPr>
          <a:xfrm>
            <a:off x="6094375" y="4263992"/>
            <a:ext cx="3179628" cy="1325857"/>
          </a:xfrm>
        </p:spPr>
        <p:txBody>
          <a:bodyPr>
            <a:normAutofit/>
          </a:bodyPr>
          <a:lstStyle/>
          <a:p>
            <a:pPr algn="l"/>
            <a:r>
              <a:rPr lang="en-US"/>
              <a:t>sdmay25-24</a:t>
            </a:r>
          </a:p>
        </p:txBody>
      </p:sp>
      <p:sp>
        <p:nvSpPr>
          <p:cNvPr id="16" name="Isosceles Triangle 15">
            <a:extLst>
              <a:ext uri="{FF2B5EF4-FFF2-40B4-BE49-F238E27FC236}">
                <a16:creationId xmlns:a16="http://schemas.microsoft.com/office/drawing/2014/main" id="{F6E918B1-FA59-42EF-8A8E-B0F3D1E540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group of colorful circles with black text&#10;&#10;Description automatically generated">
            <a:extLst>
              <a:ext uri="{FF2B5EF4-FFF2-40B4-BE49-F238E27FC236}">
                <a16:creationId xmlns:a16="http://schemas.microsoft.com/office/drawing/2014/main" id="{62992F6B-8E6D-3BB4-E925-6CE409AFB2EA}"/>
              </a:ext>
            </a:extLst>
          </p:cNvPr>
          <p:cNvPicPr>
            <a:picLocks noChangeAspect="1"/>
          </p:cNvPicPr>
          <p:nvPr/>
        </p:nvPicPr>
        <p:blipFill>
          <a:blip r:embed="rId3"/>
          <a:stretch>
            <a:fillRect/>
          </a:stretch>
        </p:blipFill>
        <p:spPr>
          <a:xfrm>
            <a:off x="845471" y="2388599"/>
            <a:ext cx="4887354" cy="1649481"/>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079B1-1DF5-D020-9948-E1A07C263378}"/>
              </a:ext>
            </a:extLst>
          </p:cNvPr>
          <p:cNvSpPr>
            <a:spLocks noGrp="1"/>
          </p:cNvSpPr>
          <p:nvPr>
            <p:ph type="title"/>
          </p:nvPr>
        </p:nvSpPr>
        <p:spPr>
          <a:xfrm>
            <a:off x="1117525" y="1110835"/>
            <a:ext cx="3227071" cy="4595266"/>
          </a:xfrm>
        </p:spPr>
        <p:txBody>
          <a:bodyPr anchor="ctr">
            <a:normAutofit/>
          </a:bodyPr>
          <a:lstStyle/>
          <a:p>
            <a:r>
              <a:rPr lang="en-US"/>
              <a:t>Requirements from Previous Design</a:t>
            </a:r>
          </a:p>
        </p:txBody>
      </p:sp>
      <p:sp>
        <p:nvSpPr>
          <p:cNvPr id="10"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A6340D-E7AE-455B-E112-6A88A0A9D713}"/>
              </a:ext>
            </a:extLst>
          </p:cNvPr>
          <p:cNvSpPr>
            <a:spLocks noGrp="1"/>
          </p:cNvSpPr>
          <p:nvPr>
            <p:ph idx="1"/>
          </p:nvPr>
        </p:nvSpPr>
        <p:spPr>
          <a:xfrm>
            <a:off x="4978918" y="1109145"/>
            <a:ext cx="6341016" cy="4603900"/>
          </a:xfrm>
        </p:spPr>
        <p:txBody>
          <a:bodyPr vert="horz" lIns="91440" tIns="45720" rIns="91440" bIns="45720" rtlCol="0" anchor="ctr">
            <a:normAutofit/>
          </a:bodyPr>
          <a:lstStyle/>
          <a:p>
            <a:pPr marL="0" indent="0">
              <a:buNone/>
            </a:pPr>
            <a:r>
              <a:rPr lang="en-US"/>
              <a:t>Functional Requirements:</a:t>
            </a:r>
          </a:p>
          <a:p>
            <a:pPr>
              <a:buFont typeface="Calibri" panose="020B0604020202020204" pitchFamily="34" charset="0"/>
              <a:buChar char="-"/>
            </a:pPr>
            <a:r>
              <a:rPr lang="en-US"/>
              <a:t>Allow participants to take survey and view their results</a:t>
            </a:r>
          </a:p>
          <a:p>
            <a:pPr>
              <a:buFont typeface="Calibri" panose="020B0604020202020204" pitchFamily="34" charset="0"/>
              <a:buChar char="-"/>
            </a:pPr>
            <a:r>
              <a:rPr lang="en-US"/>
              <a:t>Allow researchers to download data</a:t>
            </a:r>
          </a:p>
          <a:p>
            <a:pPr>
              <a:buFont typeface="Calibri" panose="020B0604020202020204" pitchFamily="34" charset="0"/>
              <a:buChar char="-"/>
            </a:pPr>
            <a:r>
              <a:rPr lang="en-US"/>
              <a:t>Enable survey modification for Program coordinators</a:t>
            </a:r>
          </a:p>
          <a:p>
            <a:pPr>
              <a:buFont typeface="Calibri" panose="020B0604020202020204" pitchFamily="34" charset="0"/>
              <a:buChar char="-"/>
            </a:pPr>
            <a:endParaRPr lang="en-US"/>
          </a:p>
          <a:p>
            <a:pPr marL="0" indent="0">
              <a:buNone/>
            </a:pPr>
            <a:r>
              <a:rPr lang="en-US"/>
              <a:t>Nonfunctional Requirements:</a:t>
            </a:r>
          </a:p>
          <a:p>
            <a:pPr>
              <a:buFont typeface="Calibri" panose="020B0604020202020204" pitchFamily="34" charset="0"/>
              <a:buChar char="-"/>
            </a:pPr>
            <a:r>
              <a:rPr lang="en-US"/>
              <a:t>Use GitHub for version control</a:t>
            </a:r>
          </a:p>
          <a:p>
            <a:pPr>
              <a:buFont typeface="Calibri" panose="020B0604020202020204" pitchFamily="34" charset="0"/>
              <a:buChar char="-"/>
            </a:pPr>
            <a:r>
              <a:rPr lang="en-US"/>
              <a:t>Deploy to AWS</a:t>
            </a:r>
          </a:p>
        </p:txBody>
      </p:sp>
      <p:sp>
        <p:nvSpPr>
          <p:cNvPr id="14"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9745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D4D9-CAEC-0798-4226-18E98B3E9BE6}"/>
              </a:ext>
            </a:extLst>
          </p:cNvPr>
          <p:cNvSpPr>
            <a:spLocks noGrp="1"/>
          </p:cNvSpPr>
          <p:nvPr>
            <p:ph type="title"/>
          </p:nvPr>
        </p:nvSpPr>
        <p:spPr>
          <a:xfrm>
            <a:off x="676746" y="609600"/>
            <a:ext cx="3729076" cy="1320800"/>
          </a:xfrm>
        </p:spPr>
        <p:txBody>
          <a:bodyPr anchor="ctr">
            <a:normAutofit/>
          </a:bodyPr>
          <a:lstStyle/>
          <a:p>
            <a:r>
              <a:rPr lang="en-US"/>
              <a:t>User Requirements</a:t>
            </a:r>
          </a:p>
        </p:txBody>
      </p:sp>
      <p:sp>
        <p:nvSpPr>
          <p:cNvPr id="3" name="Content Placeholder 2">
            <a:extLst>
              <a:ext uri="{FF2B5EF4-FFF2-40B4-BE49-F238E27FC236}">
                <a16:creationId xmlns:a16="http://schemas.microsoft.com/office/drawing/2014/main" id="{8435D446-4C4F-6D0D-2416-88695F54CE0F}"/>
              </a:ext>
            </a:extLst>
          </p:cNvPr>
          <p:cNvSpPr>
            <a:spLocks noGrp="1"/>
          </p:cNvSpPr>
          <p:nvPr>
            <p:ph idx="1"/>
          </p:nvPr>
        </p:nvSpPr>
        <p:spPr>
          <a:xfrm>
            <a:off x="685167" y="2160589"/>
            <a:ext cx="3720916" cy="3560733"/>
          </a:xfrm>
        </p:spPr>
        <p:txBody>
          <a:bodyPr vert="horz" lIns="91440" tIns="45720" rIns="91440" bIns="45720" rtlCol="0" anchor="t">
            <a:normAutofit/>
          </a:bodyPr>
          <a:lstStyle/>
          <a:p>
            <a:r>
              <a:rPr lang="en-US" sz="2000"/>
              <a:t>Tier 1 User</a:t>
            </a:r>
          </a:p>
          <a:p>
            <a:pPr lvl="1">
              <a:buFont typeface="Courier New" panose="020B0604020202020204" pitchFamily="34" charset="0"/>
              <a:buChar char="o"/>
            </a:pPr>
            <a:r>
              <a:rPr lang="en-US" sz="1800"/>
              <a:t>IINSPIRE Admin</a:t>
            </a:r>
          </a:p>
          <a:p>
            <a:r>
              <a:rPr lang="en-US" sz="2000"/>
              <a:t>Tier 2 User</a:t>
            </a:r>
          </a:p>
          <a:p>
            <a:pPr lvl="1">
              <a:buFont typeface="Courier New" panose="020B0604020202020204" pitchFamily="34" charset="0"/>
              <a:buChar char="o"/>
            </a:pPr>
            <a:r>
              <a:rPr lang="en-US" sz="1800"/>
              <a:t>Program Coordinator</a:t>
            </a:r>
          </a:p>
          <a:p>
            <a:pPr lvl="1">
              <a:buFont typeface="Courier New" panose="020B0604020202020204" pitchFamily="34" charset="0"/>
              <a:buChar char="o"/>
            </a:pPr>
            <a:r>
              <a:rPr lang="en-US" sz="1800"/>
              <a:t>Researcher</a:t>
            </a:r>
          </a:p>
          <a:p>
            <a:r>
              <a:rPr lang="en-US" sz="2000"/>
              <a:t>Tier 3 User</a:t>
            </a:r>
          </a:p>
          <a:p>
            <a:pPr lvl="1">
              <a:buFont typeface="Courier New" panose="020B0604020202020204" pitchFamily="34" charset="0"/>
              <a:buChar char="o"/>
            </a:pPr>
            <a:r>
              <a:rPr lang="en-US" sz="1800"/>
              <a:t>Participant (Student)</a:t>
            </a:r>
          </a:p>
          <a:p>
            <a:pPr lvl="1">
              <a:buFont typeface="Courier New" panose="020B0604020202020204" pitchFamily="34" charset="0"/>
              <a:buChar char="o"/>
            </a:pPr>
            <a:endParaRPr lang="en-US" sz="1800"/>
          </a:p>
        </p:txBody>
      </p:sp>
      <p:pic>
        <p:nvPicPr>
          <p:cNvPr id="4" name="Picture 3" descr="A diagram of a company&#10;&#10;Description automatically generated">
            <a:extLst>
              <a:ext uri="{FF2B5EF4-FFF2-40B4-BE49-F238E27FC236}">
                <a16:creationId xmlns:a16="http://schemas.microsoft.com/office/drawing/2014/main" id="{C146DE79-4172-38C0-A56A-A078B63DD52A}"/>
              </a:ext>
            </a:extLst>
          </p:cNvPr>
          <p:cNvPicPr>
            <a:picLocks noChangeAspect="1"/>
          </p:cNvPicPr>
          <p:nvPr/>
        </p:nvPicPr>
        <p:blipFill>
          <a:blip r:embed="rId3"/>
          <a:stretch>
            <a:fillRect/>
          </a:stretch>
        </p:blipFill>
        <p:spPr>
          <a:xfrm>
            <a:off x="4505510" y="1711602"/>
            <a:ext cx="5222679" cy="3524365"/>
          </a:xfrm>
          <a:prstGeom prst="rect">
            <a:avLst/>
          </a:prstGeom>
          <a:ln>
            <a:noFill/>
          </a:ln>
          <a:effectLst>
            <a:softEdge rad="112500"/>
          </a:effectLst>
        </p:spPr>
      </p:pic>
    </p:spTree>
    <p:extLst>
      <p:ext uri="{BB962C8B-B14F-4D97-AF65-F5344CB8AC3E}">
        <p14:creationId xmlns:p14="http://schemas.microsoft.com/office/powerpoint/2010/main" val="3979670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30B90-4873-91E4-2FCD-C7F84FAC3FE7}"/>
              </a:ext>
            </a:extLst>
          </p:cNvPr>
          <p:cNvSpPr>
            <a:spLocks noGrp="1"/>
          </p:cNvSpPr>
          <p:nvPr>
            <p:ph type="title"/>
          </p:nvPr>
        </p:nvSpPr>
        <p:spPr/>
        <p:txBody>
          <a:bodyPr/>
          <a:lstStyle/>
          <a:p>
            <a:r>
              <a:rPr lang="en-US"/>
              <a:t>Tier 1 User</a:t>
            </a:r>
            <a:br>
              <a:rPr lang="en-US"/>
            </a:br>
            <a:r>
              <a:rPr lang="en-US" sz="3500"/>
              <a:t>IINSPIRE Admin</a:t>
            </a:r>
          </a:p>
        </p:txBody>
      </p:sp>
      <p:sp>
        <p:nvSpPr>
          <p:cNvPr id="3" name="Content Placeholder 2">
            <a:extLst>
              <a:ext uri="{FF2B5EF4-FFF2-40B4-BE49-F238E27FC236}">
                <a16:creationId xmlns:a16="http://schemas.microsoft.com/office/drawing/2014/main" id="{55152CDC-2882-05DB-4447-1D04B55DBDBA}"/>
              </a:ext>
            </a:extLst>
          </p:cNvPr>
          <p:cNvSpPr>
            <a:spLocks noGrp="1"/>
          </p:cNvSpPr>
          <p:nvPr>
            <p:ph idx="1"/>
          </p:nvPr>
        </p:nvSpPr>
        <p:spPr/>
        <p:txBody>
          <a:bodyPr vert="horz" lIns="91440" tIns="45720" rIns="91440" bIns="45720" rtlCol="0" anchor="t">
            <a:normAutofit/>
          </a:bodyPr>
          <a:lstStyle/>
          <a:p>
            <a:r>
              <a:rPr lang="en-US" sz="1900">
                <a:ea typeface="+mn-lt"/>
                <a:cs typeface="+mn-lt"/>
              </a:rPr>
              <a:t>User Management </a:t>
            </a:r>
          </a:p>
          <a:p>
            <a:pPr lvl="1">
              <a:buFont typeface="Courier New" panose="020B0604020202020204" pitchFamily="34" charset="0"/>
              <a:buChar char="o"/>
            </a:pPr>
            <a:r>
              <a:rPr lang="en-US" sz="1600">
                <a:ea typeface="+mn-lt"/>
                <a:cs typeface="+mn-lt"/>
              </a:rPr>
              <a:t>Access to manage user permissions and activity</a:t>
            </a:r>
            <a:endParaRPr lang="en-US" sz="1600"/>
          </a:p>
          <a:p>
            <a:pPr lvl="1">
              <a:buFont typeface="Courier New" panose="020B0604020202020204" pitchFamily="34" charset="0"/>
              <a:buChar char="o"/>
            </a:pPr>
            <a:r>
              <a:rPr lang="en-US" sz="1600">
                <a:ea typeface="+mn-lt"/>
                <a:cs typeface="+mn-lt"/>
              </a:rPr>
              <a:t>Grant super user roles to the other users</a:t>
            </a:r>
          </a:p>
          <a:p>
            <a:r>
              <a:rPr lang="en-US" sz="1900">
                <a:ea typeface="+mn-lt"/>
                <a:cs typeface="+mn-lt"/>
              </a:rPr>
              <a:t>Data Access and Security</a:t>
            </a:r>
          </a:p>
          <a:p>
            <a:pPr lvl="1">
              <a:buFont typeface="Courier New" panose="020B0604020202020204" pitchFamily="34" charset="0"/>
              <a:buChar char="o"/>
            </a:pPr>
            <a:r>
              <a:rPr lang="en-US" sz="1600">
                <a:ea typeface="+mn-lt"/>
                <a:cs typeface="+mn-lt"/>
              </a:rPr>
              <a:t>Access to real-time survey results and should ensure that surveys comply with security regulations</a:t>
            </a:r>
            <a:endParaRPr lang="en-US" sz="1600"/>
          </a:p>
          <a:p>
            <a:r>
              <a:rPr lang="en-US" sz="1900">
                <a:ea typeface="+mn-lt"/>
                <a:cs typeface="+mn-lt"/>
              </a:rPr>
              <a:t>Updates</a:t>
            </a:r>
          </a:p>
          <a:p>
            <a:pPr lvl="1">
              <a:buFont typeface="Courier New" panose="020B0604020202020204" pitchFamily="34" charset="0"/>
              <a:buChar char="o"/>
            </a:pPr>
            <a:r>
              <a:rPr lang="en-US" sz="1600">
                <a:ea typeface="+mn-lt"/>
                <a:cs typeface="+mn-lt"/>
              </a:rPr>
              <a:t>Ability to communicate with all users or specific groups about changes with surveys</a:t>
            </a:r>
            <a:endParaRPr lang="en-US" sz="1600"/>
          </a:p>
          <a:p>
            <a:pPr lvl="1">
              <a:buFont typeface="Courier New" panose="020B0604020202020204" pitchFamily="34" charset="0"/>
              <a:buChar char="o"/>
            </a:pPr>
            <a:r>
              <a:rPr lang="en-US" sz="1600"/>
              <a:t>Access to patching/updating the web application</a:t>
            </a:r>
          </a:p>
          <a:p>
            <a:endParaRPr lang="en-US" sz="1900"/>
          </a:p>
        </p:txBody>
      </p:sp>
    </p:spTree>
    <p:extLst>
      <p:ext uri="{BB962C8B-B14F-4D97-AF65-F5344CB8AC3E}">
        <p14:creationId xmlns:p14="http://schemas.microsoft.com/office/powerpoint/2010/main" val="280700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B0186-2814-8D98-F187-AF2F6E20F71D}"/>
              </a:ext>
            </a:extLst>
          </p:cNvPr>
          <p:cNvSpPr>
            <a:spLocks noGrp="1"/>
          </p:cNvSpPr>
          <p:nvPr>
            <p:ph type="title"/>
          </p:nvPr>
        </p:nvSpPr>
        <p:spPr>
          <a:xfrm>
            <a:off x="677334" y="609600"/>
            <a:ext cx="8596668" cy="558800"/>
          </a:xfrm>
        </p:spPr>
        <p:txBody>
          <a:bodyPr>
            <a:normAutofit fontScale="90000"/>
          </a:bodyPr>
          <a:lstStyle/>
          <a:p>
            <a:r>
              <a:rPr lang="en-US"/>
              <a:t>Tier 2 User </a:t>
            </a:r>
            <a:br>
              <a:rPr lang="en-US"/>
            </a:br>
            <a:r>
              <a:rPr lang="en-US"/>
              <a:t>Researcher and Program Coordinator</a:t>
            </a:r>
            <a:br>
              <a:rPr lang="en-US"/>
            </a:br>
            <a:br>
              <a:rPr lang="en-US"/>
            </a:br>
            <a:br>
              <a:rPr lang="en-US"/>
            </a:br>
            <a:endParaRPr lang="en-US"/>
          </a:p>
        </p:txBody>
      </p:sp>
      <p:sp>
        <p:nvSpPr>
          <p:cNvPr id="5" name="Content Placeholder 4">
            <a:extLst>
              <a:ext uri="{FF2B5EF4-FFF2-40B4-BE49-F238E27FC236}">
                <a16:creationId xmlns:a16="http://schemas.microsoft.com/office/drawing/2014/main" id="{18F6EAA4-AA8E-7CB3-62BA-E5D939AEF429}"/>
              </a:ext>
            </a:extLst>
          </p:cNvPr>
          <p:cNvSpPr>
            <a:spLocks noGrp="1"/>
          </p:cNvSpPr>
          <p:nvPr>
            <p:ph idx="1"/>
          </p:nvPr>
        </p:nvSpPr>
        <p:spPr>
          <a:xfrm>
            <a:off x="677334" y="1666701"/>
            <a:ext cx="8596668" cy="4374661"/>
          </a:xfrm>
        </p:spPr>
        <p:txBody>
          <a:bodyPr vert="horz" lIns="91440" tIns="45720" rIns="91440" bIns="45720" rtlCol="0" anchor="t">
            <a:normAutofit lnSpcReduction="10000"/>
          </a:bodyPr>
          <a:lstStyle/>
          <a:p>
            <a:pPr marL="0" indent="0">
              <a:buNone/>
            </a:pPr>
            <a:r>
              <a:rPr lang="en-US" b="1"/>
              <a:t>Researcher:</a:t>
            </a:r>
          </a:p>
          <a:p>
            <a:pPr marL="285750" indent="-285750">
              <a:buFont typeface="Calibri" charset="2"/>
              <a:buChar char="-"/>
            </a:pPr>
            <a:r>
              <a:rPr lang="en-US"/>
              <a:t>Export data to CSV file</a:t>
            </a:r>
          </a:p>
          <a:p>
            <a:pPr marL="285750" indent="-285750">
              <a:buFont typeface="Calibri" charset="2"/>
              <a:buChar char="-"/>
            </a:pPr>
            <a:r>
              <a:rPr lang="en-US"/>
              <a:t>Sort user data by demographic</a:t>
            </a:r>
          </a:p>
          <a:p>
            <a:pPr marL="285750" indent="-285750">
              <a:buFont typeface="Calibri" charset="2"/>
              <a:buChar char="-"/>
            </a:pPr>
            <a:r>
              <a:rPr lang="en-US"/>
              <a:t>Search user results by email</a:t>
            </a:r>
          </a:p>
          <a:p>
            <a:pPr marL="285750" indent="-285750">
              <a:buFont typeface="Calibri" charset="2"/>
              <a:buChar char="-"/>
            </a:pPr>
            <a:r>
              <a:rPr lang="en-US"/>
              <a:t>View holistic survey results</a:t>
            </a:r>
          </a:p>
          <a:p>
            <a:pPr marL="285750" indent="-285750">
              <a:buFont typeface="Calibri" charset="2"/>
              <a:buChar char="-"/>
            </a:pPr>
            <a:endParaRPr lang="en-US"/>
          </a:p>
          <a:p>
            <a:pPr marL="0" indent="0">
              <a:buNone/>
            </a:pPr>
            <a:r>
              <a:rPr lang="en-US" b="1"/>
              <a:t>Program Coordinator:</a:t>
            </a:r>
          </a:p>
          <a:p>
            <a:pPr marL="285750" indent="-285750">
              <a:buFont typeface="Calibri" charset="2"/>
              <a:buChar char="-"/>
            </a:pPr>
            <a:r>
              <a:rPr lang="en-US"/>
              <a:t>Create, edit and delete surveys</a:t>
            </a:r>
          </a:p>
          <a:p>
            <a:pPr marL="285750" indent="-285750">
              <a:buFont typeface="Calibri" charset="2"/>
              <a:buChar char="-"/>
            </a:pPr>
            <a:r>
              <a:rPr lang="en-US"/>
              <a:t>Assign surveys to students</a:t>
            </a:r>
          </a:p>
          <a:p>
            <a:pPr marL="285750" indent="-285750">
              <a:buFont typeface="Calibri" charset="2"/>
              <a:buChar char="-"/>
            </a:pPr>
            <a:r>
              <a:rPr lang="en-US"/>
              <a:t>Share and download data</a:t>
            </a:r>
          </a:p>
          <a:p>
            <a:pPr marL="285750" indent="-285750">
              <a:buFont typeface="Calibri" charset="2"/>
              <a:buChar char="-"/>
            </a:pPr>
            <a:r>
              <a:rPr lang="en-US"/>
              <a:t>View survey results</a:t>
            </a:r>
          </a:p>
        </p:txBody>
      </p:sp>
      <p:pic>
        <p:nvPicPr>
          <p:cNvPr id="3" name="Picture 2" descr="A person in a lab coat&#10;&#10;Description automatically generated">
            <a:extLst>
              <a:ext uri="{FF2B5EF4-FFF2-40B4-BE49-F238E27FC236}">
                <a16:creationId xmlns:a16="http://schemas.microsoft.com/office/drawing/2014/main" id="{1F5FBF35-48D2-998D-F3E0-681F19C99180}"/>
              </a:ext>
            </a:extLst>
          </p:cNvPr>
          <p:cNvPicPr>
            <a:picLocks noChangeAspect="1"/>
          </p:cNvPicPr>
          <p:nvPr/>
        </p:nvPicPr>
        <p:blipFill>
          <a:blip r:embed="rId3"/>
          <a:stretch>
            <a:fillRect/>
          </a:stretch>
        </p:blipFill>
        <p:spPr>
          <a:xfrm>
            <a:off x="4334325" y="1593042"/>
            <a:ext cx="2286899" cy="2258144"/>
          </a:xfrm>
          <a:prstGeom prst="rect">
            <a:avLst/>
          </a:prstGeom>
        </p:spPr>
      </p:pic>
      <p:pic>
        <p:nvPicPr>
          <p:cNvPr id="4" name="Picture 3" descr="A person sitting at a computer&#10;&#10;Description automatically generated">
            <a:extLst>
              <a:ext uri="{FF2B5EF4-FFF2-40B4-BE49-F238E27FC236}">
                <a16:creationId xmlns:a16="http://schemas.microsoft.com/office/drawing/2014/main" id="{7816F801-892C-FC2A-85FC-38F5953FCBFF}"/>
              </a:ext>
            </a:extLst>
          </p:cNvPr>
          <p:cNvPicPr>
            <a:picLocks noChangeAspect="1"/>
          </p:cNvPicPr>
          <p:nvPr/>
        </p:nvPicPr>
        <p:blipFill>
          <a:blip r:embed="rId4"/>
          <a:stretch>
            <a:fillRect/>
          </a:stretch>
        </p:blipFill>
        <p:spPr>
          <a:xfrm>
            <a:off x="5158956" y="3856637"/>
            <a:ext cx="2258683" cy="2116348"/>
          </a:xfrm>
          <a:prstGeom prst="rect">
            <a:avLst/>
          </a:prstGeom>
        </p:spPr>
      </p:pic>
    </p:spTree>
    <p:extLst>
      <p:ext uri="{BB962C8B-B14F-4D97-AF65-F5344CB8AC3E}">
        <p14:creationId xmlns:p14="http://schemas.microsoft.com/office/powerpoint/2010/main" val="1571475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950F-801D-AA90-BEA3-F53D96752E29}"/>
              </a:ext>
            </a:extLst>
          </p:cNvPr>
          <p:cNvSpPr>
            <a:spLocks noGrp="1"/>
          </p:cNvSpPr>
          <p:nvPr>
            <p:ph type="title"/>
          </p:nvPr>
        </p:nvSpPr>
        <p:spPr/>
        <p:txBody>
          <a:bodyPr/>
          <a:lstStyle/>
          <a:p>
            <a:r>
              <a:rPr lang="en-US"/>
              <a:t>Tier 3 User</a:t>
            </a:r>
            <a:br>
              <a:rPr lang="en-US"/>
            </a:br>
            <a:r>
              <a:rPr lang="en-US" sz="3500"/>
              <a:t>Participant/Student</a:t>
            </a:r>
          </a:p>
        </p:txBody>
      </p:sp>
      <p:sp>
        <p:nvSpPr>
          <p:cNvPr id="3" name="Content Placeholder 2">
            <a:extLst>
              <a:ext uri="{FF2B5EF4-FFF2-40B4-BE49-F238E27FC236}">
                <a16:creationId xmlns:a16="http://schemas.microsoft.com/office/drawing/2014/main" id="{7481A6FA-5EEC-A2DC-0287-D7A5CE0CB502}"/>
              </a:ext>
            </a:extLst>
          </p:cNvPr>
          <p:cNvSpPr>
            <a:spLocks noGrp="1"/>
          </p:cNvSpPr>
          <p:nvPr>
            <p:ph idx="1"/>
          </p:nvPr>
        </p:nvSpPr>
        <p:spPr/>
        <p:txBody>
          <a:bodyPr vert="horz" lIns="91440" tIns="45720" rIns="91440" bIns="45720" rtlCol="0" anchor="t">
            <a:normAutofit/>
          </a:bodyPr>
          <a:lstStyle/>
          <a:p>
            <a:pPr indent="0">
              <a:lnSpc>
                <a:spcPct val="200000"/>
              </a:lnSpc>
            </a:pPr>
            <a:r>
              <a:rPr lang="en-US" sz="1900">
                <a:ea typeface="+mn-lt"/>
                <a:cs typeface="+mn-lt"/>
              </a:rPr>
              <a:t>Easy access and sign/in process to take surveys</a:t>
            </a:r>
            <a:endParaRPr lang="en-US" sz="1900"/>
          </a:p>
          <a:p>
            <a:pPr indent="0">
              <a:lnSpc>
                <a:spcPct val="200000"/>
              </a:lnSpc>
            </a:pPr>
            <a:r>
              <a:rPr lang="en-US" sz="1900">
                <a:ea typeface="+mn-lt"/>
                <a:cs typeface="+mn-lt"/>
              </a:rPr>
              <a:t>Surveys need to be simple yet thought-provoking and engaging </a:t>
            </a:r>
            <a:endParaRPr lang="en-US" sz="1900"/>
          </a:p>
          <a:p>
            <a:pPr indent="0">
              <a:lnSpc>
                <a:spcPct val="200000"/>
              </a:lnSpc>
            </a:pPr>
            <a:r>
              <a:rPr lang="en-US" sz="1900">
                <a:ea typeface="+mn-lt"/>
                <a:cs typeface="+mn-lt"/>
              </a:rPr>
              <a:t>UI/UX needs to be responsive, smooth, and visually appealing</a:t>
            </a:r>
            <a:endParaRPr lang="en-US" sz="1900"/>
          </a:p>
          <a:p>
            <a:pPr indent="0">
              <a:lnSpc>
                <a:spcPct val="200000"/>
              </a:lnSpc>
            </a:pPr>
            <a:r>
              <a:rPr lang="en-US" sz="1900"/>
              <a:t>Integration for mobile devices for ease-of-use</a:t>
            </a:r>
          </a:p>
          <a:p>
            <a:pPr marL="0" indent="0">
              <a:lnSpc>
                <a:spcPct val="200000"/>
              </a:lnSpc>
              <a:buNone/>
            </a:pPr>
            <a:endParaRPr lang="en-US" sz="1900"/>
          </a:p>
        </p:txBody>
      </p:sp>
    </p:spTree>
    <p:extLst>
      <p:ext uri="{BB962C8B-B14F-4D97-AF65-F5344CB8AC3E}">
        <p14:creationId xmlns:p14="http://schemas.microsoft.com/office/powerpoint/2010/main" val="9362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F6BC-8259-4A44-E264-3044CF27CD83}"/>
              </a:ext>
            </a:extLst>
          </p:cNvPr>
          <p:cNvSpPr>
            <a:spLocks noGrp="1"/>
          </p:cNvSpPr>
          <p:nvPr>
            <p:ph type="title"/>
          </p:nvPr>
        </p:nvSpPr>
        <p:spPr/>
        <p:txBody>
          <a:bodyPr/>
          <a:lstStyle/>
          <a:p>
            <a:r>
              <a:rPr lang="en-US"/>
              <a:t>Project Vision</a:t>
            </a:r>
          </a:p>
        </p:txBody>
      </p:sp>
      <p:pic>
        <p:nvPicPr>
          <p:cNvPr id="9" name="Content Placeholder 8">
            <a:extLst>
              <a:ext uri="{FF2B5EF4-FFF2-40B4-BE49-F238E27FC236}">
                <a16:creationId xmlns:a16="http://schemas.microsoft.com/office/drawing/2014/main" id="{73767F44-B28C-88BC-9FAD-E0655DA31222}"/>
              </a:ext>
            </a:extLst>
          </p:cNvPr>
          <p:cNvPicPr>
            <a:picLocks noGrp="1" noChangeAspect="1"/>
          </p:cNvPicPr>
          <p:nvPr>
            <p:ph idx="1"/>
          </p:nvPr>
        </p:nvPicPr>
        <p:blipFill>
          <a:blip r:embed="rId3"/>
          <a:stretch>
            <a:fillRect/>
          </a:stretch>
        </p:blipFill>
        <p:spPr>
          <a:xfrm>
            <a:off x="638605" y="727423"/>
            <a:ext cx="8643847" cy="5803435"/>
          </a:xfrm>
        </p:spPr>
      </p:pic>
    </p:spTree>
    <p:extLst>
      <p:ext uri="{BB962C8B-B14F-4D97-AF65-F5344CB8AC3E}">
        <p14:creationId xmlns:p14="http://schemas.microsoft.com/office/powerpoint/2010/main" val="811018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949E-0859-EED3-3368-F3FC689E7EAA}"/>
              </a:ext>
            </a:extLst>
          </p:cNvPr>
          <p:cNvSpPr>
            <a:spLocks noGrp="1"/>
          </p:cNvSpPr>
          <p:nvPr>
            <p:ph type="title"/>
          </p:nvPr>
        </p:nvSpPr>
        <p:spPr>
          <a:xfrm>
            <a:off x="1262456" y="807944"/>
            <a:ext cx="9677833" cy="1134452"/>
          </a:xfrm>
        </p:spPr>
        <p:txBody>
          <a:bodyPr vert="horz" lIns="91440" tIns="45720" rIns="91440" bIns="45720" rtlCol="0" anchor="ctr">
            <a:normAutofit fontScale="90000"/>
          </a:bodyPr>
          <a:lstStyle/>
          <a:p>
            <a:pPr algn="ctr"/>
            <a:r>
              <a:rPr lang="en-US" sz="6000"/>
              <a:t>Frontend Design</a:t>
            </a:r>
            <a:br>
              <a:rPr lang="en-US" sz="6000"/>
            </a:br>
            <a:r>
              <a:rPr lang="en-US" sz="2400"/>
              <a:t>Log in and Sign Up</a:t>
            </a:r>
          </a:p>
        </p:txBody>
      </p:sp>
      <p:pic>
        <p:nvPicPr>
          <p:cNvPr id="5" name="Picture 4" descr="A screenshot of a computer&#10;&#10;Description automatically generated">
            <a:extLst>
              <a:ext uri="{FF2B5EF4-FFF2-40B4-BE49-F238E27FC236}">
                <a16:creationId xmlns:a16="http://schemas.microsoft.com/office/drawing/2014/main" id="{A42F8C47-4724-CF4D-3D81-CFD39F16A670}"/>
              </a:ext>
            </a:extLst>
          </p:cNvPr>
          <p:cNvPicPr>
            <a:picLocks noChangeAspect="1"/>
          </p:cNvPicPr>
          <p:nvPr/>
        </p:nvPicPr>
        <p:blipFill>
          <a:blip r:embed="rId3"/>
          <a:stretch>
            <a:fillRect/>
          </a:stretch>
        </p:blipFill>
        <p:spPr>
          <a:xfrm>
            <a:off x="302192" y="2267347"/>
            <a:ext cx="5064186" cy="356577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DBB331D-BA8B-2D20-04FD-97AD7126B699}"/>
              </a:ext>
            </a:extLst>
          </p:cNvPr>
          <p:cNvPicPr>
            <a:picLocks noChangeAspect="1"/>
          </p:cNvPicPr>
          <p:nvPr/>
        </p:nvPicPr>
        <p:blipFill>
          <a:blip r:embed="rId4"/>
          <a:stretch>
            <a:fillRect/>
          </a:stretch>
        </p:blipFill>
        <p:spPr>
          <a:xfrm>
            <a:off x="6100560" y="2265068"/>
            <a:ext cx="4862782" cy="3576407"/>
          </a:xfrm>
          <a:prstGeom prst="rect">
            <a:avLst/>
          </a:prstGeom>
        </p:spPr>
      </p:pic>
    </p:spTree>
    <p:extLst>
      <p:ext uri="{BB962C8B-B14F-4D97-AF65-F5344CB8AC3E}">
        <p14:creationId xmlns:p14="http://schemas.microsoft.com/office/powerpoint/2010/main" val="47280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949E-0859-EED3-3368-F3FC689E7EAA}"/>
              </a:ext>
            </a:extLst>
          </p:cNvPr>
          <p:cNvSpPr>
            <a:spLocks noGrp="1"/>
          </p:cNvSpPr>
          <p:nvPr>
            <p:ph type="title"/>
          </p:nvPr>
        </p:nvSpPr>
        <p:spPr>
          <a:xfrm>
            <a:off x="1262456" y="807944"/>
            <a:ext cx="9677833" cy="1134452"/>
          </a:xfrm>
        </p:spPr>
        <p:txBody>
          <a:bodyPr vert="horz" lIns="91440" tIns="45720" rIns="91440" bIns="45720" rtlCol="0" anchor="ctr">
            <a:normAutofit fontScale="90000"/>
          </a:bodyPr>
          <a:lstStyle/>
          <a:p>
            <a:pPr algn="ctr"/>
            <a:r>
              <a:rPr lang="en-US" sz="6000"/>
              <a:t>Frontend Design</a:t>
            </a:r>
            <a:br>
              <a:rPr lang="en-US" sz="6000"/>
            </a:br>
            <a:r>
              <a:rPr lang="en-US" sz="2400"/>
              <a:t>Admin and Student/Participant Dashboard</a:t>
            </a:r>
          </a:p>
        </p:txBody>
      </p:sp>
      <p:pic>
        <p:nvPicPr>
          <p:cNvPr id="3" name="Picture 2" descr="A screenshot of a survey&#10;&#10;Description automatically generated">
            <a:extLst>
              <a:ext uri="{FF2B5EF4-FFF2-40B4-BE49-F238E27FC236}">
                <a16:creationId xmlns:a16="http://schemas.microsoft.com/office/drawing/2014/main" id="{B5998C52-F1D7-70D6-5922-94766A365309}"/>
              </a:ext>
            </a:extLst>
          </p:cNvPr>
          <p:cNvPicPr>
            <a:picLocks noChangeAspect="1"/>
          </p:cNvPicPr>
          <p:nvPr/>
        </p:nvPicPr>
        <p:blipFill>
          <a:blip r:embed="rId3"/>
          <a:stretch>
            <a:fillRect/>
          </a:stretch>
        </p:blipFill>
        <p:spPr>
          <a:xfrm>
            <a:off x="339781" y="2430162"/>
            <a:ext cx="5205098" cy="3587221"/>
          </a:xfrm>
          <a:prstGeom prst="rect">
            <a:avLst/>
          </a:prstGeom>
        </p:spPr>
      </p:pic>
      <p:pic>
        <p:nvPicPr>
          <p:cNvPr id="6" name="Picture 5" descr="A screenshot of a survey&#10;&#10;Description automatically generated">
            <a:extLst>
              <a:ext uri="{FF2B5EF4-FFF2-40B4-BE49-F238E27FC236}">
                <a16:creationId xmlns:a16="http://schemas.microsoft.com/office/drawing/2014/main" id="{D84226DD-96C7-CCEF-DF80-42371D367FCE}"/>
              </a:ext>
            </a:extLst>
          </p:cNvPr>
          <p:cNvPicPr>
            <a:picLocks noChangeAspect="1"/>
          </p:cNvPicPr>
          <p:nvPr/>
        </p:nvPicPr>
        <p:blipFill>
          <a:blip r:embed="rId4"/>
          <a:stretch>
            <a:fillRect/>
          </a:stretch>
        </p:blipFill>
        <p:spPr>
          <a:xfrm>
            <a:off x="6100397" y="2430162"/>
            <a:ext cx="5192486" cy="3601114"/>
          </a:xfrm>
          <a:prstGeom prst="rect">
            <a:avLst/>
          </a:prstGeom>
        </p:spPr>
      </p:pic>
    </p:spTree>
    <p:extLst>
      <p:ext uri="{BB962C8B-B14F-4D97-AF65-F5344CB8AC3E}">
        <p14:creationId xmlns:p14="http://schemas.microsoft.com/office/powerpoint/2010/main" val="276326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949E-0859-EED3-3368-F3FC689E7EAA}"/>
              </a:ext>
            </a:extLst>
          </p:cNvPr>
          <p:cNvSpPr>
            <a:spLocks noGrp="1"/>
          </p:cNvSpPr>
          <p:nvPr>
            <p:ph type="title"/>
          </p:nvPr>
        </p:nvSpPr>
        <p:spPr>
          <a:xfrm>
            <a:off x="1262456" y="807944"/>
            <a:ext cx="9677833" cy="1134452"/>
          </a:xfrm>
        </p:spPr>
        <p:txBody>
          <a:bodyPr vert="horz" lIns="91440" tIns="45720" rIns="91440" bIns="45720" rtlCol="0" anchor="ctr">
            <a:normAutofit fontScale="90000"/>
          </a:bodyPr>
          <a:lstStyle/>
          <a:p>
            <a:pPr algn="ctr"/>
            <a:r>
              <a:rPr lang="en-US" sz="6000"/>
              <a:t>Frontend Design</a:t>
            </a:r>
            <a:br>
              <a:rPr lang="en-US" sz="6000"/>
            </a:br>
            <a:r>
              <a:rPr lang="en-US" sz="2400"/>
              <a:t>Create/Edit Survey Questions</a:t>
            </a:r>
          </a:p>
        </p:txBody>
      </p:sp>
      <p:pic>
        <p:nvPicPr>
          <p:cNvPr id="4" name="Picture 3" descr="A screenshot of a survey&#10;&#10;Description automatically generated">
            <a:extLst>
              <a:ext uri="{FF2B5EF4-FFF2-40B4-BE49-F238E27FC236}">
                <a16:creationId xmlns:a16="http://schemas.microsoft.com/office/drawing/2014/main" id="{EFDB528B-F843-773C-8C09-B7FAA8B793EF}"/>
              </a:ext>
            </a:extLst>
          </p:cNvPr>
          <p:cNvPicPr>
            <a:picLocks noChangeAspect="1"/>
          </p:cNvPicPr>
          <p:nvPr/>
        </p:nvPicPr>
        <p:blipFill>
          <a:blip r:embed="rId3"/>
          <a:stretch>
            <a:fillRect/>
          </a:stretch>
        </p:blipFill>
        <p:spPr>
          <a:xfrm>
            <a:off x="3041262" y="2069757"/>
            <a:ext cx="6107679" cy="4316367"/>
          </a:xfrm>
          <a:prstGeom prst="rect">
            <a:avLst/>
          </a:prstGeom>
        </p:spPr>
      </p:pic>
    </p:spTree>
    <p:extLst>
      <p:ext uri="{BB962C8B-B14F-4D97-AF65-F5344CB8AC3E}">
        <p14:creationId xmlns:p14="http://schemas.microsoft.com/office/powerpoint/2010/main" val="833901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949E-0859-EED3-3368-F3FC689E7EAA}"/>
              </a:ext>
            </a:extLst>
          </p:cNvPr>
          <p:cNvSpPr>
            <a:spLocks noGrp="1"/>
          </p:cNvSpPr>
          <p:nvPr>
            <p:ph type="title"/>
          </p:nvPr>
        </p:nvSpPr>
        <p:spPr>
          <a:xfrm>
            <a:off x="1262456" y="807944"/>
            <a:ext cx="9677833" cy="1134452"/>
          </a:xfrm>
        </p:spPr>
        <p:txBody>
          <a:bodyPr vert="horz" lIns="91440" tIns="45720" rIns="91440" bIns="45720" rtlCol="0" anchor="ctr">
            <a:normAutofit fontScale="90000"/>
          </a:bodyPr>
          <a:lstStyle/>
          <a:p>
            <a:pPr algn="ctr"/>
            <a:r>
              <a:rPr lang="en-US" sz="6000"/>
              <a:t>Frontend Design</a:t>
            </a:r>
            <a:br>
              <a:rPr lang="en-US" sz="6000"/>
            </a:br>
            <a:r>
              <a:rPr lang="en-US" sz="2400"/>
              <a:t>New Survey Designs</a:t>
            </a:r>
          </a:p>
        </p:txBody>
      </p:sp>
      <p:pic>
        <p:nvPicPr>
          <p:cNvPr id="4" name="Picture 3" descr="A screenshot of a survey&#10;&#10;Description automatically generated">
            <a:extLst>
              <a:ext uri="{FF2B5EF4-FFF2-40B4-BE49-F238E27FC236}">
                <a16:creationId xmlns:a16="http://schemas.microsoft.com/office/drawing/2014/main" id="{B511FE0C-DFE7-E843-3E7A-C5CB93B7742C}"/>
              </a:ext>
            </a:extLst>
          </p:cNvPr>
          <p:cNvPicPr>
            <a:picLocks noChangeAspect="1"/>
          </p:cNvPicPr>
          <p:nvPr/>
        </p:nvPicPr>
        <p:blipFill>
          <a:blip r:embed="rId3"/>
          <a:stretch>
            <a:fillRect/>
          </a:stretch>
        </p:blipFill>
        <p:spPr>
          <a:xfrm>
            <a:off x="703069" y="2414463"/>
            <a:ext cx="5065470" cy="3590177"/>
          </a:xfrm>
          <a:prstGeom prst="rect">
            <a:avLst/>
          </a:prstGeom>
        </p:spPr>
      </p:pic>
      <p:pic>
        <p:nvPicPr>
          <p:cNvPr id="5" name="Picture 4" descr="A screenshot of a survey&#10;&#10;Description automatically generated">
            <a:extLst>
              <a:ext uri="{FF2B5EF4-FFF2-40B4-BE49-F238E27FC236}">
                <a16:creationId xmlns:a16="http://schemas.microsoft.com/office/drawing/2014/main" id="{08551BD1-1DFE-8CFA-05BF-E5511C1FBCBC}"/>
              </a:ext>
            </a:extLst>
          </p:cNvPr>
          <p:cNvPicPr>
            <a:picLocks noChangeAspect="1"/>
          </p:cNvPicPr>
          <p:nvPr/>
        </p:nvPicPr>
        <p:blipFill>
          <a:blip r:embed="rId4"/>
          <a:stretch>
            <a:fillRect/>
          </a:stretch>
        </p:blipFill>
        <p:spPr>
          <a:xfrm>
            <a:off x="6192478" y="2417295"/>
            <a:ext cx="5173571" cy="3611157"/>
          </a:xfrm>
          <a:prstGeom prst="rect">
            <a:avLst/>
          </a:prstGeom>
        </p:spPr>
      </p:pic>
    </p:spTree>
    <p:extLst>
      <p:ext uri="{BB962C8B-B14F-4D97-AF65-F5344CB8AC3E}">
        <p14:creationId xmlns:p14="http://schemas.microsoft.com/office/powerpoint/2010/main" val="2643706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E89A-4A1E-6C05-94A7-9B7BB8EDD9EF}"/>
              </a:ext>
            </a:extLst>
          </p:cNvPr>
          <p:cNvSpPr>
            <a:spLocks noGrp="1"/>
          </p:cNvSpPr>
          <p:nvPr>
            <p:ph type="title"/>
          </p:nvPr>
        </p:nvSpPr>
        <p:spPr>
          <a:xfrm>
            <a:off x="1290654" y="538630"/>
            <a:ext cx="3853829" cy="1681381"/>
          </a:xfrm>
        </p:spPr>
        <p:txBody>
          <a:bodyPr>
            <a:normAutofit/>
          </a:bodyPr>
          <a:lstStyle/>
          <a:p>
            <a:r>
              <a:rPr lang="en-US"/>
              <a:t>Team Introductions </a:t>
            </a:r>
          </a:p>
        </p:txBody>
      </p:sp>
      <p:pic>
        <p:nvPicPr>
          <p:cNvPr id="4" name="Content Placeholder 3" descr="A person in a suit and tie&#10;&#10;Description automatically generated">
            <a:extLst>
              <a:ext uri="{FF2B5EF4-FFF2-40B4-BE49-F238E27FC236}">
                <a16:creationId xmlns:a16="http://schemas.microsoft.com/office/drawing/2014/main" id="{6CE9F0D0-862B-8720-01A7-CDC53C53CEA2}"/>
              </a:ext>
            </a:extLst>
          </p:cNvPr>
          <p:cNvPicPr>
            <a:picLocks noChangeAspect="1"/>
          </p:cNvPicPr>
          <p:nvPr/>
        </p:nvPicPr>
        <p:blipFill>
          <a:blip r:embed="rId3"/>
          <a:stretch>
            <a:fillRect/>
          </a:stretch>
        </p:blipFill>
        <p:spPr>
          <a:xfrm>
            <a:off x="930601" y="2225645"/>
            <a:ext cx="2284769" cy="2267836"/>
          </a:xfrm>
          <a:prstGeom prst="rect">
            <a:avLst/>
          </a:prstGeom>
        </p:spPr>
      </p:pic>
      <p:pic>
        <p:nvPicPr>
          <p:cNvPr id="7" name="Picture 6" descr="A person in a black shirt&#10;&#10;Description automatically generated">
            <a:extLst>
              <a:ext uri="{FF2B5EF4-FFF2-40B4-BE49-F238E27FC236}">
                <a16:creationId xmlns:a16="http://schemas.microsoft.com/office/drawing/2014/main" id="{BB0E19EB-8A9F-A049-003F-32260285F789}"/>
              </a:ext>
            </a:extLst>
          </p:cNvPr>
          <p:cNvPicPr>
            <a:picLocks noChangeAspect="1"/>
          </p:cNvPicPr>
          <p:nvPr/>
        </p:nvPicPr>
        <p:blipFill>
          <a:blip r:embed="rId4"/>
          <a:stretch>
            <a:fillRect/>
          </a:stretch>
        </p:blipFill>
        <p:spPr>
          <a:xfrm>
            <a:off x="9094274" y="2197635"/>
            <a:ext cx="2284770" cy="2290415"/>
          </a:xfrm>
          <a:prstGeom prst="rect">
            <a:avLst/>
          </a:prstGeom>
        </p:spPr>
      </p:pic>
      <p:pic>
        <p:nvPicPr>
          <p:cNvPr id="6" name="Picture 5" descr="A person in a suit&#10;&#10;Description automatically generated">
            <a:extLst>
              <a:ext uri="{FF2B5EF4-FFF2-40B4-BE49-F238E27FC236}">
                <a16:creationId xmlns:a16="http://schemas.microsoft.com/office/drawing/2014/main" id="{DA564F23-DE22-AE54-93CF-52485F027601}"/>
              </a:ext>
            </a:extLst>
          </p:cNvPr>
          <p:cNvPicPr>
            <a:picLocks noChangeAspect="1"/>
          </p:cNvPicPr>
          <p:nvPr/>
        </p:nvPicPr>
        <p:blipFill>
          <a:blip r:embed="rId5"/>
          <a:stretch>
            <a:fillRect/>
          </a:stretch>
        </p:blipFill>
        <p:spPr>
          <a:xfrm>
            <a:off x="3640956" y="2248222"/>
            <a:ext cx="2284772" cy="2245261"/>
          </a:xfrm>
          <a:prstGeom prst="rect">
            <a:avLst/>
          </a:prstGeom>
        </p:spPr>
      </p:pic>
      <p:pic>
        <p:nvPicPr>
          <p:cNvPr id="5" name="Picture 4" descr="A person in a suit&#10;&#10;Description automatically generated">
            <a:extLst>
              <a:ext uri="{FF2B5EF4-FFF2-40B4-BE49-F238E27FC236}">
                <a16:creationId xmlns:a16="http://schemas.microsoft.com/office/drawing/2014/main" id="{6F50D918-1485-473D-DEF3-9415066ACD91}"/>
              </a:ext>
            </a:extLst>
          </p:cNvPr>
          <p:cNvPicPr>
            <a:picLocks noChangeAspect="1"/>
          </p:cNvPicPr>
          <p:nvPr/>
        </p:nvPicPr>
        <p:blipFill>
          <a:blip r:embed="rId6"/>
          <a:stretch>
            <a:fillRect/>
          </a:stretch>
        </p:blipFill>
        <p:spPr>
          <a:xfrm>
            <a:off x="6352852" y="2233118"/>
            <a:ext cx="2317060" cy="2258960"/>
          </a:xfrm>
          <a:prstGeom prst="rect">
            <a:avLst/>
          </a:prstGeom>
        </p:spPr>
      </p:pic>
      <p:sp>
        <p:nvSpPr>
          <p:cNvPr id="9" name="TextBox 8">
            <a:extLst>
              <a:ext uri="{FF2B5EF4-FFF2-40B4-BE49-F238E27FC236}">
                <a16:creationId xmlns:a16="http://schemas.microsoft.com/office/drawing/2014/main" id="{569BFA7D-4044-9C0A-1CB5-C3B86FCED0E2}"/>
              </a:ext>
            </a:extLst>
          </p:cNvPr>
          <p:cNvSpPr txBox="1"/>
          <p:nvPr/>
        </p:nvSpPr>
        <p:spPr>
          <a:xfrm>
            <a:off x="1269426" y="4649396"/>
            <a:ext cx="16030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Alex Moeller</a:t>
            </a:r>
          </a:p>
          <a:p>
            <a:endParaRPr lang="en-US"/>
          </a:p>
          <a:p>
            <a:pPr algn="ctr"/>
            <a:r>
              <a:rPr lang="en-US"/>
              <a:t>Management</a:t>
            </a:r>
          </a:p>
        </p:txBody>
      </p:sp>
      <p:sp>
        <p:nvSpPr>
          <p:cNvPr id="10" name="TextBox 9">
            <a:extLst>
              <a:ext uri="{FF2B5EF4-FFF2-40B4-BE49-F238E27FC236}">
                <a16:creationId xmlns:a16="http://schemas.microsoft.com/office/drawing/2014/main" id="{552CA6B2-8C49-7636-35AC-D1CD7C881C92}"/>
              </a:ext>
            </a:extLst>
          </p:cNvPr>
          <p:cNvSpPr txBox="1"/>
          <p:nvPr/>
        </p:nvSpPr>
        <p:spPr>
          <a:xfrm>
            <a:off x="3764271" y="4649395"/>
            <a:ext cx="20432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Matthew Bennett</a:t>
            </a:r>
          </a:p>
          <a:p>
            <a:endParaRPr lang="en-US"/>
          </a:p>
          <a:p>
            <a:pPr algn="ctr"/>
            <a:r>
              <a:rPr lang="en-US"/>
              <a:t>Cloud/Infra</a:t>
            </a:r>
          </a:p>
        </p:txBody>
      </p:sp>
      <p:sp>
        <p:nvSpPr>
          <p:cNvPr id="12" name="TextBox 11">
            <a:extLst>
              <a:ext uri="{FF2B5EF4-FFF2-40B4-BE49-F238E27FC236}">
                <a16:creationId xmlns:a16="http://schemas.microsoft.com/office/drawing/2014/main" id="{20156171-1C8F-FBCF-4A02-A82285C30D52}"/>
              </a:ext>
            </a:extLst>
          </p:cNvPr>
          <p:cNvSpPr txBox="1"/>
          <p:nvPr/>
        </p:nvSpPr>
        <p:spPr>
          <a:xfrm>
            <a:off x="6546981" y="4649395"/>
            <a:ext cx="18965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Landon Gulotta</a:t>
            </a:r>
          </a:p>
          <a:p>
            <a:endParaRPr lang="en-US"/>
          </a:p>
          <a:p>
            <a:pPr algn="ctr"/>
            <a:r>
              <a:rPr lang="en-US">
                <a:ea typeface="+mn-lt"/>
                <a:cs typeface="+mn-lt"/>
              </a:rPr>
              <a:t>Cloud/Infra</a:t>
            </a:r>
            <a:endParaRPr lang="en-US">
              <a:solidFill>
                <a:srgbClr val="000000"/>
              </a:solidFill>
              <a:ea typeface="+mn-lt"/>
              <a:cs typeface="+mn-lt"/>
            </a:endParaRPr>
          </a:p>
          <a:p>
            <a:endParaRPr lang="en-US"/>
          </a:p>
        </p:txBody>
      </p:sp>
      <p:sp>
        <p:nvSpPr>
          <p:cNvPr id="13" name="TextBox 12">
            <a:extLst>
              <a:ext uri="{FF2B5EF4-FFF2-40B4-BE49-F238E27FC236}">
                <a16:creationId xmlns:a16="http://schemas.microsoft.com/office/drawing/2014/main" id="{CA38B962-87B0-670A-F1A3-4CDBD21C0119}"/>
              </a:ext>
            </a:extLst>
          </p:cNvPr>
          <p:cNvSpPr txBox="1"/>
          <p:nvPr/>
        </p:nvSpPr>
        <p:spPr>
          <a:xfrm>
            <a:off x="9434641" y="4649396"/>
            <a:ext cx="16030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Nick </a:t>
            </a:r>
            <a:r>
              <a:rPr lang="en-US" err="1"/>
              <a:t>Pinnello</a:t>
            </a:r>
          </a:p>
          <a:p>
            <a:endParaRPr lang="en-US"/>
          </a:p>
          <a:p>
            <a:pPr algn="ctr"/>
            <a:r>
              <a:rPr lang="en-US">
                <a:ea typeface="+mn-lt"/>
                <a:cs typeface="+mn-lt"/>
              </a:rPr>
              <a:t>Backend</a:t>
            </a:r>
            <a:endParaRPr lang="en-US"/>
          </a:p>
          <a:p>
            <a:endParaRPr lang="en-US"/>
          </a:p>
        </p:txBody>
      </p:sp>
    </p:spTree>
    <p:extLst>
      <p:ext uri="{BB962C8B-B14F-4D97-AF65-F5344CB8AC3E}">
        <p14:creationId xmlns:p14="http://schemas.microsoft.com/office/powerpoint/2010/main" val="1474748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1A1A-54D2-7A8D-A6A1-F8A4ED48AFBB}"/>
              </a:ext>
            </a:extLst>
          </p:cNvPr>
          <p:cNvSpPr>
            <a:spLocks noGrp="1"/>
          </p:cNvSpPr>
          <p:nvPr>
            <p:ph type="title"/>
          </p:nvPr>
        </p:nvSpPr>
        <p:spPr/>
        <p:txBody>
          <a:bodyPr/>
          <a:lstStyle/>
          <a:p>
            <a:r>
              <a:rPr lang="en-US"/>
              <a:t>Backend Design</a:t>
            </a:r>
          </a:p>
        </p:txBody>
      </p:sp>
      <p:sp>
        <p:nvSpPr>
          <p:cNvPr id="3" name="Content Placeholder 2">
            <a:extLst>
              <a:ext uri="{FF2B5EF4-FFF2-40B4-BE49-F238E27FC236}">
                <a16:creationId xmlns:a16="http://schemas.microsoft.com/office/drawing/2014/main" id="{6F0A6DC7-570E-1F08-79F5-10184C92A1FC}"/>
              </a:ext>
            </a:extLst>
          </p:cNvPr>
          <p:cNvSpPr>
            <a:spLocks noGrp="1"/>
          </p:cNvSpPr>
          <p:nvPr>
            <p:ph idx="1"/>
          </p:nvPr>
        </p:nvSpPr>
        <p:spPr/>
        <p:txBody>
          <a:bodyPr vert="horz" lIns="91440" tIns="45720" rIns="91440" bIns="45720" rtlCol="0" anchor="t">
            <a:normAutofit/>
          </a:bodyPr>
          <a:lstStyle/>
          <a:p>
            <a:endParaRPr lang="en-US"/>
          </a:p>
          <a:p>
            <a:endParaRPr lang="en-US"/>
          </a:p>
        </p:txBody>
      </p:sp>
      <p:sp>
        <p:nvSpPr>
          <p:cNvPr id="5" name="Content Placeholder 2">
            <a:extLst>
              <a:ext uri="{FF2B5EF4-FFF2-40B4-BE49-F238E27FC236}">
                <a16:creationId xmlns:a16="http://schemas.microsoft.com/office/drawing/2014/main" id="{0F6AE82B-9082-2CF9-E8AC-AEDB736887F1}"/>
              </a:ext>
            </a:extLst>
          </p:cNvPr>
          <p:cNvSpPr txBox="1">
            <a:spLocks/>
          </p:cNvSpPr>
          <p:nvPr/>
        </p:nvSpPr>
        <p:spPr>
          <a:xfrm>
            <a:off x="524220" y="1429119"/>
            <a:ext cx="6422142" cy="4968371"/>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More Complex Design requires collecting more data</a:t>
            </a:r>
          </a:p>
          <a:p>
            <a:r>
              <a:rPr lang="en-US"/>
              <a:t>Integrate technologies to reduce complexity</a:t>
            </a:r>
          </a:p>
          <a:p>
            <a:r>
              <a:rPr lang="en-US"/>
              <a:t>Prisma </a:t>
            </a:r>
          </a:p>
          <a:p>
            <a:pPr lvl="1">
              <a:buFont typeface="Courier New" panose="020B0604020202020204" pitchFamily="34" charset="0"/>
              <a:buChar char="o"/>
            </a:pPr>
            <a:r>
              <a:rPr lang="en-US"/>
              <a:t>Simplifies How we interact with our Database</a:t>
            </a:r>
          </a:p>
          <a:p>
            <a:r>
              <a:rPr lang="en-US"/>
              <a:t>NodeJS Framework Express</a:t>
            </a:r>
          </a:p>
          <a:p>
            <a:pPr lvl="1">
              <a:buFont typeface="Courier New" panose="020B0604020202020204" pitchFamily="34" charset="0"/>
              <a:buChar char="o"/>
            </a:pPr>
            <a:r>
              <a:rPr lang="en-US"/>
              <a:t>Handles routing of our request</a:t>
            </a:r>
          </a:p>
          <a:p>
            <a:pPr marL="228600">
              <a:buFont typeface="Arial"/>
              <a:buChar char="•"/>
            </a:pPr>
            <a:r>
              <a:rPr lang="en-US"/>
              <a:t>Swagger</a:t>
            </a:r>
          </a:p>
          <a:p>
            <a:pPr marL="742950" lvl="1" indent="-285750">
              <a:buFont typeface="Courier New,monospace"/>
              <a:buChar char="o"/>
            </a:pPr>
            <a:r>
              <a:rPr lang="en-US"/>
              <a:t>Automates creating API Endpoints</a:t>
            </a:r>
          </a:p>
          <a:p>
            <a:pPr marL="742950" lvl="1" indent="-285750">
              <a:buFont typeface="Courier New,monospace"/>
              <a:buChar char="o"/>
            </a:pPr>
            <a:r>
              <a:rPr lang="en-US"/>
              <a:t>Automatically generate Documentation</a:t>
            </a:r>
          </a:p>
          <a:p>
            <a:endParaRPr lang="en-US"/>
          </a:p>
          <a:p>
            <a:endParaRPr lang="en-US"/>
          </a:p>
          <a:p>
            <a:endParaRPr lang="en-US"/>
          </a:p>
        </p:txBody>
      </p:sp>
      <p:pic>
        <p:nvPicPr>
          <p:cNvPr id="4" name="Picture 3" descr="A screenshot of a computer&#10;&#10;Description automatically generated">
            <a:extLst>
              <a:ext uri="{FF2B5EF4-FFF2-40B4-BE49-F238E27FC236}">
                <a16:creationId xmlns:a16="http://schemas.microsoft.com/office/drawing/2014/main" id="{E4B13D6B-B7E6-6877-7221-BC99852AC340}"/>
              </a:ext>
            </a:extLst>
          </p:cNvPr>
          <p:cNvPicPr>
            <a:picLocks noChangeAspect="1"/>
          </p:cNvPicPr>
          <p:nvPr/>
        </p:nvPicPr>
        <p:blipFill>
          <a:blip r:embed="rId3"/>
          <a:stretch>
            <a:fillRect/>
          </a:stretch>
        </p:blipFill>
        <p:spPr>
          <a:xfrm>
            <a:off x="7289525" y="361301"/>
            <a:ext cx="4479731" cy="6310238"/>
          </a:xfrm>
          <a:prstGeom prst="rect">
            <a:avLst/>
          </a:prstGeom>
        </p:spPr>
      </p:pic>
    </p:spTree>
    <p:extLst>
      <p:ext uri="{BB962C8B-B14F-4D97-AF65-F5344CB8AC3E}">
        <p14:creationId xmlns:p14="http://schemas.microsoft.com/office/powerpoint/2010/main" val="67761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1A1A-54D2-7A8D-A6A1-F8A4ED48AFBB}"/>
              </a:ext>
            </a:extLst>
          </p:cNvPr>
          <p:cNvSpPr>
            <a:spLocks noGrp="1"/>
          </p:cNvSpPr>
          <p:nvPr>
            <p:ph type="title"/>
          </p:nvPr>
        </p:nvSpPr>
        <p:spPr/>
        <p:txBody>
          <a:bodyPr/>
          <a:lstStyle/>
          <a:p>
            <a:r>
              <a:rPr lang="en-US"/>
              <a:t>Database Redesign</a:t>
            </a:r>
          </a:p>
        </p:txBody>
      </p:sp>
      <p:sp>
        <p:nvSpPr>
          <p:cNvPr id="3" name="Content Placeholder 2">
            <a:extLst>
              <a:ext uri="{FF2B5EF4-FFF2-40B4-BE49-F238E27FC236}">
                <a16:creationId xmlns:a16="http://schemas.microsoft.com/office/drawing/2014/main" id="{6F0A6DC7-570E-1F08-79F5-10184C92A1FC}"/>
              </a:ext>
            </a:extLst>
          </p:cNvPr>
          <p:cNvSpPr>
            <a:spLocks noGrp="1"/>
          </p:cNvSpPr>
          <p:nvPr>
            <p:ph idx="1"/>
          </p:nvPr>
        </p:nvSpPr>
        <p:spPr/>
        <p:txBody>
          <a:bodyPr vert="horz" lIns="91440" tIns="45720" rIns="91440" bIns="45720" rtlCol="0" anchor="t">
            <a:normAutofit/>
          </a:bodyPr>
          <a:lstStyle/>
          <a:p>
            <a:endParaRPr lang="en-US"/>
          </a:p>
          <a:p>
            <a:endParaRPr lang="en-US"/>
          </a:p>
        </p:txBody>
      </p:sp>
      <p:sp>
        <p:nvSpPr>
          <p:cNvPr id="6" name="Content Placeholder 2">
            <a:extLst>
              <a:ext uri="{FF2B5EF4-FFF2-40B4-BE49-F238E27FC236}">
                <a16:creationId xmlns:a16="http://schemas.microsoft.com/office/drawing/2014/main" id="{02949312-50E3-7A5B-0CE6-23F1A11E87A1}"/>
              </a:ext>
            </a:extLst>
          </p:cNvPr>
          <p:cNvSpPr txBox="1">
            <a:spLocks/>
          </p:cNvSpPr>
          <p:nvPr/>
        </p:nvSpPr>
        <p:spPr>
          <a:xfrm>
            <a:off x="1248497" y="1466842"/>
            <a:ext cx="2987568" cy="4968371"/>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Refined previous Database design</a:t>
            </a:r>
          </a:p>
          <a:p>
            <a:r>
              <a:rPr lang="en-US"/>
              <a:t>More Saved data for researchers</a:t>
            </a:r>
          </a:p>
          <a:p>
            <a:r>
              <a:rPr lang="en-US"/>
              <a:t>User Access Levels</a:t>
            </a:r>
          </a:p>
          <a:p>
            <a:r>
              <a:rPr lang="en-US"/>
              <a:t>Save multiple survey results for a single user</a:t>
            </a:r>
          </a:p>
          <a:p>
            <a:r>
              <a:rPr lang="en-US"/>
              <a:t>Multiple survey instances</a:t>
            </a:r>
          </a:p>
          <a:p>
            <a:endParaRPr lang="en-US"/>
          </a:p>
          <a:p>
            <a:endParaRPr lang="en-US"/>
          </a:p>
        </p:txBody>
      </p:sp>
      <p:pic>
        <p:nvPicPr>
          <p:cNvPr id="7" name="Picture 6" descr="A screenshot of a computer&#10;&#10;Description automatically generated">
            <a:extLst>
              <a:ext uri="{FF2B5EF4-FFF2-40B4-BE49-F238E27FC236}">
                <a16:creationId xmlns:a16="http://schemas.microsoft.com/office/drawing/2014/main" id="{9B000183-946E-1007-13DB-BFE533B4E3C4}"/>
              </a:ext>
            </a:extLst>
          </p:cNvPr>
          <p:cNvPicPr>
            <a:picLocks noChangeAspect="1"/>
          </p:cNvPicPr>
          <p:nvPr/>
        </p:nvPicPr>
        <p:blipFill>
          <a:blip r:embed="rId3"/>
          <a:stretch>
            <a:fillRect/>
          </a:stretch>
        </p:blipFill>
        <p:spPr>
          <a:xfrm>
            <a:off x="4529677" y="828987"/>
            <a:ext cx="6557458" cy="5786178"/>
          </a:xfrm>
          <a:prstGeom prst="rect">
            <a:avLst/>
          </a:prstGeom>
        </p:spPr>
      </p:pic>
    </p:spTree>
    <p:extLst>
      <p:ext uri="{BB962C8B-B14F-4D97-AF65-F5344CB8AC3E}">
        <p14:creationId xmlns:p14="http://schemas.microsoft.com/office/powerpoint/2010/main" val="1023169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2BF0-F09F-C45D-CA93-74705D3522F3}"/>
              </a:ext>
            </a:extLst>
          </p:cNvPr>
          <p:cNvSpPr>
            <a:spLocks noGrp="1"/>
          </p:cNvSpPr>
          <p:nvPr>
            <p:ph type="title"/>
          </p:nvPr>
        </p:nvSpPr>
        <p:spPr>
          <a:xfrm>
            <a:off x="677334" y="609600"/>
            <a:ext cx="8596668" cy="836478"/>
          </a:xfrm>
        </p:spPr>
        <p:txBody>
          <a:bodyPr/>
          <a:lstStyle/>
          <a:p>
            <a:r>
              <a:rPr lang="en-US"/>
              <a:t>Cloud/Infra Re-Design </a:t>
            </a:r>
          </a:p>
        </p:txBody>
      </p:sp>
      <p:sp>
        <p:nvSpPr>
          <p:cNvPr id="6" name="Content Placeholder 5">
            <a:extLst>
              <a:ext uri="{FF2B5EF4-FFF2-40B4-BE49-F238E27FC236}">
                <a16:creationId xmlns:a16="http://schemas.microsoft.com/office/drawing/2014/main" id="{A127E36C-AA8D-3EBE-25A9-E6B51D7C08EC}"/>
              </a:ext>
            </a:extLst>
          </p:cNvPr>
          <p:cNvSpPr>
            <a:spLocks noGrp="1"/>
          </p:cNvSpPr>
          <p:nvPr>
            <p:ph idx="4294967295"/>
          </p:nvPr>
        </p:nvSpPr>
        <p:spPr>
          <a:xfrm>
            <a:off x="1026763" y="1345177"/>
            <a:ext cx="5207968" cy="4908953"/>
          </a:xfrm>
        </p:spPr>
        <p:txBody>
          <a:bodyPr vert="horz" lIns="91440" tIns="45720" rIns="91440" bIns="45720" rtlCol="0" anchor="t">
            <a:normAutofit/>
          </a:bodyPr>
          <a:lstStyle/>
          <a:p>
            <a:pPr marL="0" indent="0">
              <a:lnSpc>
                <a:spcPct val="120000"/>
              </a:lnSpc>
              <a:buNone/>
            </a:pPr>
            <a:r>
              <a:rPr lang="en-US" sz="2000"/>
              <a:t>Cloud Re-design: </a:t>
            </a:r>
            <a:endParaRPr lang="en-US"/>
          </a:p>
          <a:p>
            <a:pPr marL="0" indent="0">
              <a:lnSpc>
                <a:spcPct val="120000"/>
              </a:lnSpc>
              <a:buNone/>
            </a:pPr>
            <a:r>
              <a:rPr lang="en-US" sz="1400"/>
              <a:t>  Replaces existing infrastructure, data will be migrated</a:t>
            </a:r>
          </a:p>
          <a:p>
            <a:pPr marL="0" indent="0">
              <a:lnSpc>
                <a:spcPct val="120000"/>
              </a:lnSpc>
              <a:buNone/>
            </a:pPr>
            <a:r>
              <a:rPr lang="en-US" sz="1400"/>
              <a:t>  Deployed and managed from a university owned </a:t>
            </a:r>
            <a:r>
              <a:rPr lang="en-US" sz="1400" err="1"/>
              <a:t>Github</a:t>
            </a:r>
            <a:endParaRPr lang="en-US" err="1"/>
          </a:p>
          <a:p>
            <a:pPr marL="0" indent="0">
              <a:lnSpc>
                <a:spcPct val="120000"/>
              </a:lnSpc>
              <a:buNone/>
            </a:pPr>
            <a:r>
              <a:rPr lang="en-US" sz="2000"/>
              <a:t>Goals:</a:t>
            </a:r>
          </a:p>
          <a:p>
            <a:pPr marL="0" indent="0">
              <a:lnSpc>
                <a:spcPct val="120000"/>
              </a:lnSpc>
              <a:buNone/>
            </a:pPr>
            <a:r>
              <a:rPr lang="en-US" sz="1500"/>
              <a:t>Operational Goals: Increase Security,  Support long-term development, Lower Costs</a:t>
            </a:r>
            <a:endParaRPr lang="en-US" sz="2000" b="1"/>
          </a:p>
          <a:p>
            <a:pPr marL="0" indent="0">
              <a:lnSpc>
                <a:spcPct val="120000"/>
              </a:lnSpc>
              <a:buNone/>
            </a:pPr>
            <a:r>
              <a:rPr lang="en-US" sz="1500" b="1"/>
              <a:t>User Experience Goals</a:t>
            </a:r>
            <a:r>
              <a:rPr lang="en-US" sz="1500"/>
              <a:t>: Reduce User Friction, Simplify Development Process, Making data more accessible</a:t>
            </a:r>
          </a:p>
          <a:p>
            <a:pPr marL="0" indent="0">
              <a:lnSpc>
                <a:spcPct val="120000"/>
              </a:lnSpc>
              <a:buNone/>
            </a:pPr>
            <a:r>
              <a:rPr lang="en-US" sz="2100"/>
              <a:t>Major Changes: </a:t>
            </a:r>
            <a:endParaRPr lang="en-US" sz="2000"/>
          </a:p>
          <a:p>
            <a:pPr marL="685800" lvl="1">
              <a:lnSpc>
                <a:spcPct val="120000"/>
              </a:lnSpc>
              <a:spcBef>
                <a:spcPts val="0"/>
              </a:spcBef>
              <a:buFont typeface="Courier New" charset="2"/>
              <a:buChar char="o"/>
            </a:pPr>
            <a:r>
              <a:rPr lang="en-US" sz="1500"/>
              <a:t>EC2 containers replaced with ECS </a:t>
            </a:r>
          </a:p>
          <a:p>
            <a:pPr marL="685800" lvl="1">
              <a:lnSpc>
                <a:spcPct val="120000"/>
              </a:lnSpc>
              <a:spcBef>
                <a:spcPts val="0"/>
              </a:spcBef>
              <a:buFont typeface="Courier New" charset="2"/>
              <a:buChar char="o"/>
            </a:pPr>
            <a:r>
              <a:rPr lang="en-US" sz="1500"/>
              <a:t>3rd party login through Next Auth</a:t>
            </a:r>
          </a:p>
          <a:p>
            <a:pPr marL="685800" lvl="1" indent="-285750">
              <a:lnSpc>
                <a:spcPct val="120000"/>
              </a:lnSpc>
              <a:spcBef>
                <a:spcPts val="0"/>
              </a:spcBef>
              <a:buFont typeface="Courier New" charset="2"/>
              <a:buChar char="o"/>
            </a:pPr>
            <a:r>
              <a:rPr lang="en-US" sz="1500"/>
              <a:t>Prisma Integration</a:t>
            </a:r>
          </a:p>
          <a:p>
            <a:pPr marL="685800" lvl="1">
              <a:lnSpc>
                <a:spcPct val="120000"/>
              </a:lnSpc>
              <a:spcBef>
                <a:spcPts val="0"/>
              </a:spcBef>
              <a:buFont typeface="Courier New" charset="2"/>
              <a:buChar char="o"/>
            </a:pPr>
            <a:r>
              <a:rPr lang="en-US" sz="1500"/>
              <a:t>CI/CD through GitHub Actions</a:t>
            </a:r>
          </a:p>
          <a:p>
            <a:pPr marL="685800" lvl="1">
              <a:lnSpc>
                <a:spcPct val="120000"/>
              </a:lnSpc>
              <a:spcBef>
                <a:spcPts val="0"/>
              </a:spcBef>
              <a:buFont typeface="Courier New" charset="2"/>
              <a:buChar char="o"/>
            </a:pPr>
            <a:endParaRPr lang="en-US" sz="1500"/>
          </a:p>
          <a:p>
            <a:pPr marL="685800" lvl="1">
              <a:lnSpc>
                <a:spcPct val="120000"/>
              </a:lnSpc>
              <a:spcBef>
                <a:spcPts val="0"/>
              </a:spcBef>
              <a:buFont typeface="Courier New" charset="2"/>
              <a:buChar char="o"/>
            </a:pPr>
            <a:endParaRPr lang="en-US" sz="1500"/>
          </a:p>
          <a:p>
            <a:pPr marL="685800" lvl="1">
              <a:lnSpc>
                <a:spcPct val="120000"/>
              </a:lnSpc>
              <a:spcBef>
                <a:spcPts val="0"/>
              </a:spcBef>
              <a:buFont typeface="Courier New" charset="2"/>
              <a:buChar char="o"/>
            </a:pPr>
            <a:endParaRPr lang="en-US" sz="1500"/>
          </a:p>
          <a:p>
            <a:pPr marL="685800" lvl="1">
              <a:lnSpc>
                <a:spcPct val="120000"/>
              </a:lnSpc>
              <a:spcBef>
                <a:spcPts val="0"/>
              </a:spcBef>
              <a:buFont typeface="Courier New" charset="2"/>
              <a:buChar char="o"/>
            </a:pPr>
            <a:endParaRPr lang="en-US" sz="1500"/>
          </a:p>
        </p:txBody>
      </p:sp>
      <p:pic>
        <p:nvPicPr>
          <p:cNvPr id="4" name="Picture 3" descr="A diagram of a web application&#10;&#10;Description automatically generated">
            <a:extLst>
              <a:ext uri="{FF2B5EF4-FFF2-40B4-BE49-F238E27FC236}">
                <a16:creationId xmlns:a16="http://schemas.microsoft.com/office/drawing/2014/main" id="{73118521-E526-2544-F4AF-445A5F521871}"/>
              </a:ext>
            </a:extLst>
          </p:cNvPr>
          <p:cNvPicPr>
            <a:picLocks noChangeAspect="1"/>
          </p:cNvPicPr>
          <p:nvPr/>
        </p:nvPicPr>
        <p:blipFill>
          <a:blip r:embed="rId3"/>
          <a:stretch>
            <a:fillRect/>
          </a:stretch>
        </p:blipFill>
        <p:spPr>
          <a:xfrm>
            <a:off x="5890769" y="3823159"/>
            <a:ext cx="5598603" cy="2922244"/>
          </a:xfrm>
          <a:prstGeom prst="rect">
            <a:avLst/>
          </a:prstGeom>
        </p:spPr>
      </p:pic>
      <p:pic>
        <p:nvPicPr>
          <p:cNvPr id="7" name="Picture 6" descr="A diagram of a software company&#10;&#10;Description automatically generated">
            <a:extLst>
              <a:ext uri="{FF2B5EF4-FFF2-40B4-BE49-F238E27FC236}">
                <a16:creationId xmlns:a16="http://schemas.microsoft.com/office/drawing/2014/main" id="{D59F11AB-E4C2-D42B-57E5-2638C233F39E}"/>
              </a:ext>
            </a:extLst>
          </p:cNvPr>
          <p:cNvPicPr>
            <a:picLocks noChangeAspect="1"/>
          </p:cNvPicPr>
          <p:nvPr/>
        </p:nvPicPr>
        <p:blipFill>
          <a:blip r:embed="rId4"/>
          <a:stretch>
            <a:fillRect/>
          </a:stretch>
        </p:blipFill>
        <p:spPr>
          <a:xfrm>
            <a:off x="6085545" y="1026841"/>
            <a:ext cx="5223151" cy="2666538"/>
          </a:xfrm>
          <a:prstGeom prst="rect">
            <a:avLst/>
          </a:prstGeom>
        </p:spPr>
      </p:pic>
      <p:sp>
        <p:nvSpPr>
          <p:cNvPr id="3" name="TextBox 2">
            <a:extLst>
              <a:ext uri="{FF2B5EF4-FFF2-40B4-BE49-F238E27FC236}">
                <a16:creationId xmlns:a16="http://schemas.microsoft.com/office/drawing/2014/main" id="{2E5357E8-A4FD-48A7-6083-20CB46757AE0}"/>
              </a:ext>
            </a:extLst>
          </p:cNvPr>
          <p:cNvSpPr txBox="1"/>
          <p:nvPr/>
        </p:nvSpPr>
        <p:spPr>
          <a:xfrm>
            <a:off x="6234343" y="379600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Old</a:t>
            </a:r>
          </a:p>
        </p:txBody>
      </p:sp>
      <p:sp>
        <p:nvSpPr>
          <p:cNvPr id="8" name="TextBox 7">
            <a:extLst>
              <a:ext uri="{FF2B5EF4-FFF2-40B4-BE49-F238E27FC236}">
                <a16:creationId xmlns:a16="http://schemas.microsoft.com/office/drawing/2014/main" id="{8CE4F9BC-E810-C7F5-41D1-ABB309F141B8}"/>
              </a:ext>
            </a:extLst>
          </p:cNvPr>
          <p:cNvSpPr txBox="1"/>
          <p:nvPr/>
        </p:nvSpPr>
        <p:spPr>
          <a:xfrm>
            <a:off x="6234343" y="84389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New</a:t>
            </a:r>
          </a:p>
        </p:txBody>
      </p:sp>
    </p:spTree>
    <p:extLst>
      <p:ext uri="{BB962C8B-B14F-4D97-AF65-F5344CB8AC3E}">
        <p14:creationId xmlns:p14="http://schemas.microsoft.com/office/powerpoint/2010/main" val="61219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C2BF0-F09F-C45D-CA93-74705D3522F3}"/>
              </a:ext>
            </a:extLst>
          </p:cNvPr>
          <p:cNvSpPr>
            <a:spLocks noGrp="1"/>
          </p:cNvSpPr>
          <p:nvPr>
            <p:ph type="title"/>
          </p:nvPr>
        </p:nvSpPr>
        <p:spPr>
          <a:xfrm>
            <a:off x="1286933" y="609600"/>
            <a:ext cx="10197494" cy="1099457"/>
          </a:xfrm>
        </p:spPr>
        <p:txBody>
          <a:bodyPr>
            <a:normAutofit/>
          </a:bodyPr>
          <a:lstStyle/>
          <a:p>
            <a:r>
              <a:rPr lang="en-US"/>
              <a:t>Cloud Design-User Perspective </a:t>
            </a:r>
          </a:p>
        </p:txBody>
      </p:sp>
      <p:sp>
        <p:nvSpPr>
          <p:cNvPr id="37" name="Isosceles Triangle 36">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 name="Content Placeholder 2">
            <a:extLst>
              <a:ext uri="{FF2B5EF4-FFF2-40B4-BE49-F238E27FC236}">
                <a16:creationId xmlns:a16="http://schemas.microsoft.com/office/drawing/2014/main" id="{276882AD-DC49-0C93-5B6C-89EFB2E52F12}"/>
              </a:ext>
            </a:extLst>
          </p:cNvPr>
          <p:cNvGraphicFramePr>
            <a:graphicFrameLocks noGrp="1"/>
          </p:cNvGraphicFramePr>
          <p:nvPr>
            <p:ph idx="1"/>
            <p:extLst>
              <p:ext uri="{D42A27DB-BD31-4B8C-83A1-F6EECF244321}">
                <p14:modId xmlns:p14="http://schemas.microsoft.com/office/powerpoint/2010/main" val="767502350"/>
              </p:ext>
            </p:extLst>
          </p:nvPr>
        </p:nvGraphicFramePr>
        <p:xfrm>
          <a:off x="1423185" y="1469138"/>
          <a:ext cx="10026887" cy="44214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4704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CB5AA8A5-25CC-4295-892F-367FCDAF2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09DD65AA-8280-4962-92F3-DF1CB5334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99" name="Straight Connector 98">
              <a:extLst>
                <a:ext uri="{FF2B5EF4-FFF2-40B4-BE49-F238E27FC236}">
                  <a16:creationId xmlns:a16="http://schemas.microsoft.com/office/drawing/2014/main" id="{88942788-FC6D-44C2-BFC1-6F064710DA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01093AC6-E5C2-4894-A520-5BE11049F2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92" name="Rectangle 23">
              <a:extLst>
                <a:ext uri="{FF2B5EF4-FFF2-40B4-BE49-F238E27FC236}">
                  <a16:creationId xmlns:a16="http://schemas.microsoft.com/office/drawing/2014/main" id="{F2EF9281-EAD8-4973-938C-52DECCD0F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5">
              <a:extLst>
                <a:ext uri="{FF2B5EF4-FFF2-40B4-BE49-F238E27FC236}">
                  <a16:creationId xmlns:a16="http://schemas.microsoft.com/office/drawing/2014/main" id="{F4D52681-7A79-4750-8E02-7C30DBAFE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F132E88E-8003-49D3-88BD-E18DF696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27">
              <a:extLst>
                <a:ext uri="{FF2B5EF4-FFF2-40B4-BE49-F238E27FC236}">
                  <a16:creationId xmlns:a16="http://schemas.microsoft.com/office/drawing/2014/main" id="{8C986A99-157C-40D0-97AD-371B6F55E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8">
              <a:extLst>
                <a:ext uri="{FF2B5EF4-FFF2-40B4-BE49-F238E27FC236}">
                  <a16:creationId xmlns:a16="http://schemas.microsoft.com/office/drawing/2014/main" id="{264123D5-6D32-4F54-BAD5-43A5BAF6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9">
              <a:extLst>
                <a:ext uri="{FF2B5EF4-FFF2-40B4-BE49-F238E27FC236}">
                  <a16:creationId xmlns:a16="http://schemas.microsoft.com/office/drawing/2014/main" id="{5FCA8C06-6A3E-4C39-9EF2-117987331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Isosceles Triangle 97">
              <a:extLst>
                <a:ext uri="{FF2B5EF4-FFF2-40B4-BE49-F238E27FC236}">
                  <a16:creationId xmlns:a16="http://schemas.microsoft.com/office/drawing/2014/main" id="{3F93416A-6C44-4D77-A94A-DEBC035EA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02AFC3E-D76E-A6FC-1018-D7D48E770A9F}"/>
              </a:ext>
            </a:extLst>
          </p:cNvPr>
          <p:cNvSpPr>
            <a:spLocks noGrp="1"/>
          </p:cNvSpPr>
          <p:nvPr>
            <p:ph type="title"/>
          </p:nvPr>
        </p:nvSpPr>
        <p:spPr>
          <a:xfrm>
            <a:off x="652481" y="1382486"/>
            <a:ext cx="3547581" cy="4093028"/>
          </a:xfrm>
        </p:spPr>
        <p:txBody>
          <a:bodyPr vert="horz" lIns="91440" tIns="45720" rIns="91440" bIns="45720" rtlCol="0" anchor="ctr">
            <a:normAutofit/>
          </a:bodyPr>
          <a:lstStyle/>
          <a:p>
            <a:r>
              <a:rPr lang="en-US" sz="4400">
                <a:solidFill>
                  <a:schemeClr val="accent1">
                    <a:lumMod val="75000"/>
                  </a:schemeClr>
                </a:solidFill>
              </a:rPr>
              <a:t>Project Schedule and Milestones</a:t>
            </a:r>
          </a:p>
        </p:txBody>
      </p:sp>
      <p:sp>
        <p:nvSpPr>
          <p:cNvPr id="100" name="Rectangle 99">
            <a:extLst>
              <a:ext uri="{FF2B5EF4-FFF2-40B4-BE49-F238E27FC236}">
                <a16:creationId xmlns:a16="http://schemas.microsoft.com/office/drawing/2014/main" id="{24C6BC13-FB1E-48CC-B421-3D0603972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3" name="Diagram 80">
            <a:extLst>
              <a:ext uri="{FF2B5EF4-FFF2-40B4-BE49-F238E27FC236}">
                <a16:creationId xmlns:a16="http://schemas.microsoft.com/office/drawing/2014/main" id="{9B0FCA76-A795-ACFC-89FC-F9B1E94B754F}"/>
              </a:ext>
            </a:extLst>
          </p:cNvPr>
          <p:cNvGraphicFramePr/>
          <p:nvPr>
            <p:extLst>
              <p:ext uri="{D42A27DB-BD31-4B8C-83A1-F6EECF244321}">
                <p14:modId xmlns:p14="http://schemas.microsoft.com/office/powerpoint/2010/main" val="2890230122"/>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2636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51AE-1898-73BB-B838-E995F87551C7}"/>
              </a:ext>
            </a:extLst>
          </p:cNvPr>
          <p:cNvSpPr>
            <a:spLocks noGrp="1"/>
          </p:cNvSpPr>
          <p:nvPr>
            <p:ph type="title"/>
          </p:nvPr>
        </p:nvSpPr>
        <p:spPr/>
        <p:txBody>
          <a:bodyPr/>
          <a:lstStyle/>
          <a:p>
            <a:r>
              <a:rPr lang="en-US"/>
              <a:t>Vision for Final Project</a:t>
            </a:r>
          </a:p>
        </p:txBody>
      </p:sp>
      <p:sp>
        <p:nvSpPr>
          <p:cNvPr id="3" name="Content Placeholder 2">
            <a:extLst>
              <a:ext uri="{FF2B5EF4-FFF2-40B4-BE49-F238E27FC236}">
                <a16:creationId xmlns:a16="http://schemas.microsoft.com/office/drawing/2014/main" id="{CB04F0AA-C5F2-041D-7BA7-545BD14D9033}"/>
              </a:ext>
            </a:extLst>
          </p:cNvPr>
          <p:cNvSpPr>
            <a:spLocks noGrp="1"/>
          </p:cNvSpPr>
          <p:nvPr>
            <p:ph idx="1"/>
          </p:nvPr>
        </p:nvSpPr>
        <p:spPr>
          <a:xfrm>
            <a:off x="914513" y="1393543"/>
            <a:ext cx="9868350" cy="4461104"/>
          </a:xfrm>
        </p:spPr>
        <p:txBody>
          <a:bodyPr vert="horz" lIns="91440" tIns="45720" rIns="91440" bIns="45720" rtlCol="0" anchor="t">
            <a:normAutofit/>
          </a:bodyPr>
          <a:lstStyle/>
          <a:p>
            <a:r>
              <a:rPr lang="en-US"/>
              <a:t>Enhanced User Experience:</a:t>
            </a:r>
          </a:p>
          <a:p>
            <a:pPr lvl="1">
              <a:buFont typeface="Courier New" panose="020B0604020202020204" pitchFamily="34" charset="0"/>
              <a:buChar char="o"/>
            </a:pPr>
            <a:r>
              <a:rPr lang="en-US"/>
              <a:t>Redesign survey to mitigate survey fatigue</a:t>
            </a:r>
          </a:p>
          <a:p>
            <a:pPr lvl="1">
              <a:buFont typeface="Courier New" panose="020B0604020202020204" pitchFamily="34" charset="0"/>
              <a:buChar char="o"/>
            </a:pPr>
            <a:r>
              <a:rPr lang="en-US"/>
              <a:t>Improve website design to be more visually appealing and intuitive</a:t>
            </a:r>
          </a:p>
          <a:p>
            <a:r>
              <a:rPr lang="en-US"/>
              <a:t>Responsive Design:</a:t>
            </a:r>
          </a:p>
          <a:p>
            <a:pPr lvl="1">
              <a:buFont typeface="Courier New" panose="020B0604020202020204" pitchFamily="34" charset="0"/>
              <a:buChar char="o"/>
            </a:pPr>
            <a:r>
              <a:rPr lang="en-US"/>
              <a:t>Develop our web application to be optimized for both desktop and mobile devices for greater accessibility</a:t>
            </a:r>
          </a:p>
          <a:p>
            <a:r>
              <a:rPr lang="en-US"/>
              <a:t>Portability:</a:t>
            </a:r>
          </a:p>
          <a:p>
            <a:pPr lvl="1">
              <a:buFont typeface="Courier New" panose="020B0604020202020204" pitchFamily="34" charset="0"/>
              <a:buChar char="o"/>
            </a:pPr>
            <a:r>
              <a:rPr lang="en-US"/>
              <a:t>Create our system to be easily adapted for use across multiple universities</a:t>
            </a:r>
          </a:p>
          <a:p>
            <a:r>
              <a:rPr lang="en-US"/>
              <a:t>Data-Driven Advocacy:</a:t>
            </a:r>
          </a:p>
          <a:p>
            <a:pPr lvl="1">
              <a:buFont typeface="Courier New" panose="020B0604020202020204" pitchFamily="34" charset="0"/>
              <a:buChar char="o"/>
            </a:pPr>
            <a:r>
              <a:rPr lang="en-US"/>
              <a:t>Use survey results to advocate for program funding and demonstrate impact </a:t>
            </a:r>
          </a:p>
          <a:p>
            <a:pPr lvl="1">
              <a:buFont typeface="Courier New" panose="020B0604020202020204" pitchFamily="34" charset="0"/>
              <a:buChar char="o"/>
            </a:pPr>
            <a:endParaRPr lang="en-US"/>
          </a:p>
        </p:txBody>
      </p:sp>
    </p:spTree>
    <p:extLst>
      <p:ext uri="{BB962C8B-B14F-4D97-AF65-F5344CB8AC3E}">
        <p14:creationId xmlns:p14="http://schemas.microsoft.com/office/powerpoint/2010/main" val="3613611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A9D0E-19D6-5338-22B5-01F1C1C15BA2}"/>
              </a:ext>
            </a:extLst>
          </p:cNvPr>
          <p:cNvSpPr>
            <a:spLocks noGrp="1"/>
          </p:cNvSpPr>
          <p:nvPr>
            <p:ph type="title"/>
          </p:nvPr>
        </p:nvSpPr>
        <p:spPr>
          <a:xfrm>
            <a:off x="3760822" y="2656695"/>
            <a:ext cx="4666334" cy="1550419"/>
          </a:xfrm>
        </p:spPr>
        <p:txBody>
          <a:bodyPr>
            <a:noAutofit/>
          </a:bodyPr>
          <a:lstStyle/>
          <a:p>
            <a:r>
              <a:rPr lang="en-US" sz="6000"/>
              <a:t>Questions?</a:t>
            </a:r>
          </a:p>
        </p:txBody>
      </p:sp>
    </p:spTree>
    <p:extLst>
      <p:ext uri="{BB962C8B-B14F-4D97-AF65-F5344CB8AC3E}">
        <p14:creationId xmlns:p14="http://schemas.microsoft.com/office/powerpoint/2010/main" val="3785733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E89A-4A1E-6C05-94A7-9B7BB8EDD9EF}"/>
              </a:ext>
            </a:extLst>
          </p:cNvPr>
          <p:cNvSpPr>
            <a:spLocks noGrp="1"/>
          </p:cNvSpPr>
          <p:nvPr>
            <p:ph type="title"/>
          </p:nvPr>
        </p:nvSpPr>
        <p:spPr>
          <a:xfrm>
            <a:off x="1361687" y="532172"/>
            <a:ext cx="3853829" cy="1681381"/>
          </a:xfrm>
        </p:spPr>
        <p:txBody>
          <a:bodyPr>
            <a:normAutofit/>
          </a:bodyPr>
          <a:lstStyle/>
          <a:p>
            <a:r>
              <a:rPr lang="en-US"/>
              <a:t>Team Introductions </a:t>
            </a:r>
          </a:p>
        </p:txBody>
      </p:sp>
      <p:sp>
        <p:nvSpPr>
          <p:cNvPr id="9" name="TextBox 8">
            <a:extLst>
              <a:ext uri="{FF2B5EF4-FFF2-40B4-BE49-F238E27FC236}">
                <a16:creationId xmlns:a16="http://schemas.microsoft.com/office/drawing/2014/main" id="{569BFA7D-4044-9C0A-1CB5-C3B86FCED0E2}"/>
              </a:ext>
            </a:extLst>
          </p:cNvPr>
          <p:cNvSpPr txBox="1"/>
          <p:nvPr/>
        </p:nvSpPr>
        <p:spPr>
          <a:xfrm>
            <a:off x="2223911" y="4662311"/>
            <a:ext cx="2133600" cy="1200329"/>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Isabelle Raghavan</a:t>
            </a:r>
          </a:p>
          <a:p>
            <a:endParaRPr lang="en-US"/>
          </a:p>
          <a:p>
            <a:pPr algn="ctr"/>
            <a:r>
              <a:rPr lang="en-US">
                <a:ea typeface="+mn-lt"/>
                <a:cs typeface="+mn-lt"/>
              </a:rPr>
              <a:t>Frontend</a:t>
            </a:r>
            <a:endParaRPr lang="en-US"/>
          </a:p>
          <a:p>
            <a:endParaRPr lang="en-US"/>
          </a:p>
        </p:txBody>
      </p:sp>
      <p:sp>
        <p:nvSpPr>
          <p:cNvPr id="10" name="TextBox 9">
            <a:extLst>
              <a:ext uri="{FF2B5EF4-FFF2-40B4-BE49-F238E27FC236}">
                <a16:creationId xmlns:a16="http://schemas.microsoft.com/office/drawing/2014/main" id="{552CA6B2-8C49-7636-35AC-D1CD7C881C92}"/>
              </a:ext>
            </a:extLst>
          </p:cNvPr>
          <p:cNvSpPr txBox="1"/>
          <p:nvPr/>
        </p:nvSpPr>
        <p:spPr>
          <a:xfrm>
            <a:off x="5446889" y="4662310"/>
            <a:ext cx="20432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Charlie Moreland</a:t>
            </a:r>
          </a:p>
          <a:p>
            <a:endParaRPr lang="en-US"/>
          </a:p>
          <a:p>
            <a:pPr algn="ctr"/>
            <a:r>
              <a:rPr lang="en-US">
                <a:ea typeface="+mn-lt"/>
                <a:cs typeface="+mn-lt"/>
              </a:rPr>
              <a:t>Backend</a:t>
            </a:r>
            <a:endParaRPr lang="en-US"/>
          </a:p>
          <a:p>
            <a:endParaRPr lang="en-US"/>
          </a:p>
        </p:txBody>
      </p:sp>
      <p:sp>
        <p:nvSpPr>
          <p:cNvPr id="13" name="TextBox 12">
            <a:extLst>
              <a:ext uri="{FF2B5EF4-FFF2-40B4-BE49-F238E27FC236}">
                <a16:creationId xmlns:a16="http://schemas.microsoft.com/office/drawing/2014/main" id="{CA38B962-87B0-670A-F1A3-4CDBD21C0119}"/>
              </a:ext>
            </a:extLst>
          </p:cNvPr>
          <p:cNvSpPr txBox="1"/>
          <p:nvPr/>
        </p:nvSpPr>
        <p:spPr>
          <a:xfrm>
            <a:off x="9059333" y="4662311"/>
            <a:ext cx="16030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Max Strater</a:t>
            </a:r>
          </a:p>
          <a:p>
            <a:endParaRPr lang="en-US"/>
          </a:p>
          <a:p>
            <a:pPr algn="ctr"/>
            <a:r>
              <a:rPr lang="en-US">
                <a:ea typeface="+mn-lt"/>
                <a:cs typeface="+mn-lt"/>
              </a:rPr>
              <a:t>Frontend</a:t>
            </a:r>
            <a:endParaRPr lang="en-US"/>
          </a:p>
          <a:p>
            <a:endParaRPr lang="en-US"/>
          </a:p>
        </p:txBody>
      </p:sp>
      <p:pic>
        <p:nvPicPr>
          <p:cNvPr id="3" name="Picture 2" descr="A person standing on a sidewalk&#10;&#10;Description automatically generated">
            <a:extLst>
              <a:ext uri="{FF2B5EF4-FFF2-40B4-BE49-F238E27FC236}">
                <a16:creationId xmlns:a16="http://schemas.microsoft.com/office/drawing/2014/main" id="{E685FB55-B327-DA28-2957-86AB78D88CD7}"/>
              </a:ext>
            </a:extLst>
          </p:cNvPr>
          <p:cNvPicPr>
            <a:picLocks noChangeAspect="1"/>
          </p:cNvPicPr>
          <p:nvPr/>
        </p:nvPicPr>
        <p:blipFill>
          <a:blip r:embed="rId3"/>
          <a:stretch>
            <a:fillRect/>
          </a:stretch>
        </p:blipFill>
        <p:spPr>
          <a:xfrm>
            <a:off x="2145241" y="2210858"/>
            <a:ext cx="2285293" cy="2289528"/>
          </a:xfrm>
          <a:prstGeom prst="rect">
            <a:avLst/>
          </a:prstGeom>
        </p:spPr>
      </p:pic>
      <p:pic>
        <p:nvPicPr>
          <p:cNvPr id="8" name="Picture 7" descr="A person in a suit smiling&#10;&#10;Description automatically generated">
            <a:extLst>
              <a:ext uri="{FF2B5EF4-FFF2-40B4-BE49-F238E27FC236}">
                <a16:creationId xmlns:a16="http://schemas.microsoft.com/office/drawing/2014/main" id="{C58507E6-EEEF-488A-1268-A868EE6B8C7B}"/>
              </a:ext>
            </a:extLst>
          </p:cNvPr>
          <p:cNvPicPr>
            <a:picLocks noChangeAspect="1"/>
          </p:cNvPicPr>
          <p:nvPr/>
        </p:nvPicPr>
        <p:blipFill>
          <a:blip r:embed="rId4"/>
          <a:stretch>
            <a:fillRect/>
          </a:stretch>
        </p:blipFill>
        <p:spPr>
          <a:xfrm>
            <a:off x="5328709" y="2216503"/>
            <a:ext cx="2279649" cy="2289528"/>
          </a:xfrm>
          <a:prstGeom prst="rect">
            <a:avLst/>
          </a:prstGeom>
        </p:spPr>
      </p:pic>
      <p:pic>
        <p:nvPicPr>
          <p:cNvPr id="11" name="Picture 10" descr="A person in a suit and tie&#10;&#10;Description automatically generated">
            <a:extLst>
              <a:ext uri="{FF2B5EF4-FFF2-40B4-BE49-F238E27FC236}">
                <a16:creationId xmlns:a16="http://schemas.microsoft.com/office/drawing/2014/main" id="{313D0B44-E932-7EF9-886B-6EEB899481AA}"/>
              </a:ext>
            </a:extLst>
          </p:cNvPr>
          <p:cNvPicPr>
            <a:picLocks noChangeAspect="1"/>
          </p:cNvPicPr>
          <p:nvPr/>
        </p:nvPicPr>
        <p:blipFill>
          <a:blip r:embed="rId5"/>
          <a:stretch>
            <a:fillRect/>
          </a:stretch>
        </p:blipFill>
        <p:spPr>
          <a:xfrm>
            <a:off x="8625064" y="2210859"/>
            <a:ext cx="2262716" cy="2295171"/>
          </a:xfrm>
          <a:prstGeom prst="rect">
            <a:avLst/>
          </a:prstGeom>
        </p:spPr>
      </p:pic>
    </p:spTree>
    <p:extLst>
      <p:ext uri="{BB962C8B-B14F-4D97-AF65-F5344CB8AC3E}">
        <p14:creationId xmlns:p14="http://schemas.microsoft.com/office/powerpoint/2010/main" val="4103098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1AD4-9402-AED3-5975-4FAB91AC1757}"/>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2646F967-B7C2-B35F-13D7-A2F78BF0BBE5}"/>
              </a:ext>
            </a:extLst>
          </p:cNvPr>
          <p:cNvSpPr>
            <a:spLocks noGrp="1"/>
          </p:cNvSpPr>
          <p:nvPr>
            <p:ph idx="1"/>
          </p:nvPr>
        </p:nvSpPr>
        <p:spPr>
          <a:xfrm>
            <a:off x="929032" y="1634318"/>
            <a:ext cx="4745357" cy="4637352"/>
          </a:xfrm>
          <a:ln>
            <a:solidFill>
              <a:schemeClr val="bg1"/>
            </a:solidFill>
          </a:ln>
        </p:spPr>
        <p:txBody>
          <a:bodyPr vert="horz" lIns="91440" tIns="45720" rIns="91440" bIns="45720" rtlCol="0" anchor="t">
            <a:normAutofit/>
          </a:bodyPr>
          <a:lstStyle/>
          <a:p>
            <a:r>
              <a:rPr lang="en-US" sz="2400" dirty="0">
                <a:solidFill>
                  <a:schemeClr val="tx1"/>
                </a:solidFill>
                <a:latin typeface="Calibri"/>
                <a:ea typeface="Calibri"/>
                <a:cs typeface="Calibri"/>
              </a:rPr>
              <a:t>High Level Overview of Project</a:t>
            </a:r>
          </a:p>
          <a:p>
            <a:r>
              <a:rPr lang="en-US" sz="2400">
                <a:solidFill>
                  <a:schemeClr val="tx1"/>
                </a:solidFill>
                <a:latin typeface="Calibri"/>
                <a:ea typeface="Calibri"/>
                <a:cs typeface="Calibri"/>
              </a:rPr>
              <a:t>Problem Statement </a:t>
            </a:r>
          </a:p>
          <a:p>
            <a:r>
              <a:rPr lang="en-US" sz="2400" dirty="0">
                <a:solidFill>
                  <a:schemeClr val="tx1"/>
                </a:solidFill>
                <a:latin typeface="Calibri"/>
                <a:ea typeface="Calibri"/>
                <a:cs typeface="Calibri"/>
              </a:rPr>
              <a:t>Previous Team's Progress (Prototype, Architecture, Functionality)</a:t>
            </a:r>
            <a:endParaRPr lang="en-US">
              <a:solidFill>
                <a:schemeClr val="tx1"/>
              </a:solidFill>
            </a:endParaRPr>
          </a:p>
          <a:p>
            <a:r>
              <a:rPr lang="en-US" sz="2400" dirty="0">
                <a:solidFill>
                  <a:schemeClr val="tx1"/>
                </a:solidFill>
                <a:latin typeface="Calibri"/>
                <a:ea typeface="Calibri"/>
                <a:cs typeface="Calibri"/>
              </a:rPr>
              <a:t>Requirements from Previous Design</a:t>
            </a:r>
          </a:p>
          <a:p>
            <a:r>
              <a:rPr lang="en-US" sz="2400" dirty="0">
                <a:solidFill>
                  <a:schemeClr val="tx1"/>
                </a:solidFill>
                <a:latin typeface="Calibri"/>
                <a:ea typeface="Calibri"/>
                <a:cs typeface="Calibri"/>
              </a:rPr>
              <a:t>User Requirements</a:t>
            </a:r>
          </a:p>
          <a:p>
            <a:endParaRPr lang="en-US" sz="2200">
              <a:solidFill>
                <a:schemeClr val="tx1"/>
              </a:solidFill>
              <a:latin typeface="Calibri"/>
              <a:ea typeface="Calibri"/>
              <a:cs typeface="Calibri"/>
            </a:endParaRPr>
          </a:p>
          <a:p>
            <a:endParaRPr lang="en-US" sz="2200">
              <a:solidFill>
                <a:schemeClr val="tx1"/>
              </a:solidFill>
              <a:latin typeface="Calibri"/>
              <a:ea typeface="Calibri"/>
              <a:cs typeface="Calibri"/>
            </a:endParaRPr>
          </a:p>
        </p:txBody>
      </p:sp>
      <p:sp>
        <p:nvSpPr>
          <p:cNvPr id="7" name="Content Placeholder 2">
            <a:extLst>
              <a:ext uri="{FF2B5EF4-FFF2-40B4-BE49-F238E27FC236}">
                <a16:creationId xmlns:a16="http://schemas.microsoft.com/office/drawing/2014/main" id="{F312FA5C-D1DC-0D9E-9FCB-ECED8B28AE14}"/>
              </a:ext>
            </a:extLst>
          </p:cNvPr>
          <p:cNvSpPr txBox="1">
            <a:spLocks/>
          </p:cNvSpPr>
          <p:nvPr/>
        </p:nvSpPr>
        <p:spPr>
          <a:xfrm>
            <a:off x="5672805" y="1631735"/>
            <a:ext cx="4745357" cy="4637352"/>
          </a:xfrm>
          <a:prstGeom prst="rect">
            <a:avLst/>
          </a:prstGeom>
          <a:ln>
            <a:noFill/>
          </a:ln>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a:solidFill>
                  <a:schemeClr val="tx1"/>
                </a:solidFill>
                <a:latin typeface="Calibri"/>
                <a:ea typeface="Calibri"/>
                <a:cs typeface="Calibri"/>
              </a:rPr>
              <a:t>Overview of New Design</a:t>
            </a:r>
          </a:p>
          <a:p>
            <a:r>
              <a:rPr lang="en-US" sz="2400">
                <a:solidFill>
                  <a:schemeClr val="tx1"/>
                </a:solidFill>
                <a:latin typeface="Calibri"/>
                <a:ea typeface="Calibri"/>
                <a:cs typeface="Calibri"/>
              </a:rPr>
              <a:t>Frontend Design</a:t>
            </a:r>
          </a:p>
          <a:p>
            <a:r>
              <a:rPr lang="en-US" sz="2400">
                <a:solidFill>
                  <a:schemeClr val="tx1"/>
                </a:solidFill>
                <a:latin typeface="Calibri"/>
                <a:ea typeface="Calibri"/>
                <a:cs typeface="Calibri"/>
              </a:rPr>
              <a:t>Backend Design</a:t>
            </a:r>
          </a:p>
          <a:p>
            <a:r>
              <a:rPr lang="en-US" sz="2400">
                <a:solidFill>
                  <a:schemeClr val="tx1"/>
                </a:solidFill>
                <a:latin typeface="Calibri"/>
                <a:ea typeface="Calibri"/>
                <a:cs typeface="Calibri"/>
              </a:rPr>
              <a:t>Cloud Design</a:t>
            </a:r>
          </a:p>
          <a:p>
            <a:pPr>
              <a:lnSpc>
                <a:spcPct val="110000"/>
              </a:lnSpc>
              <a:spcBef>
                <a:spcPts val="1200"/>
              </a:spcBef>
            </a:pPr>
            <a:r>
              <a:rPr lang="en-US" sz="2400">
                <a:solidFill>
                  <a:schemeClr val="tx1"/>
                </a:solidFill>
                <a:latin typeface="Calibri"/>
                <a:ea typeface="Calibri"/>
                <a:cs typeface="Calibri"/>
              </a:rPr>
              <a:t>Project Plan </a:t>
            </a:r>
          </a:p>
          <a:p>
            <a:r>
              <a:rPr lang="en-US" sz="2400">
                <a:solidFill>
                  <a:schemeClr val="tx1"/>
                </a:solidFill>
                <a:latin typeface="Calibri"/>
                <a:ea typeface="Calibri"/>
                <a:cs typeface="Calibri"/>
              </a:rPr>
              <a:t>Project Schedule</a:t>
            </a:r>
          </a:p>
          <a:p>
            <a:r>
              <a:rPr lang="en-US" sz="2400">
                <a:solidFill>
                  <a:schemeClr val="tx1"/>
                </a:solidFill>
                <a:latin typeface="Calibri"/>
                <a:ea typeface="Calibri"/>
                <a:cs typeface="Calibri"/>
              </a:rPr>
              <a:t>Final Summary</a:t>
            </a:r>
          </a:p>
          <a:p>
            <a:pPr marL="0" indent="0">
              <a:buNone/>
            </a:pPr>
            <a:endParaRPr lang="en-US" sz="2400">
              <a:solidFill>
                <a:schemeClr val="tx1"/>
              </a:solidFill>
              <a:latin typeface="Calibri"/>
              <a:ea typeface="Calibri"/>
              <a:cs typeface="Calibri"/>
            </a:endParaRPr>
          </a:p>
          <a:p>
            <a:endParaRPr lang="en-US" sz="2400">
              <a:solidFill>
                <a:schemeClr val="tx1"/>
              </a:solidFill>
              <a:latin typeface="Calibri"/>
              <a:ea typeface="Calibri"/>
              <a:cs typeface="Calibri"/>
            </a:endParaRPr>
          </a:p>
        </p:txBody>
      </p:sp>
    </p:spTree>
    <p:extLst>
      <p:ext uri="{BB962C8B-B14F-4D97-AF65-F5344CB8AC3E}">
        <p14:creationId xmlns:p14="http://schemas.microsoft.com/office/powerpoint/2010/main" val="3112169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6FEEECA-CF36-E79E-E16F-91A7CE9E46DF}"/>
              </a:ext>
            </a:extLst>
          </p:cNvPr>
          <p:cNvSpPr>
            <a:spLocks noGrp="1"/>
          </p:cNvSpPr>
          <p:nvPr>
            <p:ph type="title"/>
          </p:nvPr>
        </p:nvSpPr>
        <p:spPr>
          <a:xfrm>
            <a:off x="548650" y="336392"/>
            <a:ext cx="4510119" cy="1375608"/>
          </a:xfrm>
        </p:spPr>
        <p:txBody>
          <a:bodyPr anchor="ctr">
            <a:noAutofit/>
          </a:bodyPr>
          <a:lstStyle/>
          <a:p>
            <a:r>
              <a:rPr lang="en-US" sz="4400">
                <a:solidFill>
                  <a:schemeClr val="bg1"/>
                </a:solidFill>
              </a:rPr>
              <a:t>Project Overview</a:t>
            </a:r>
          </a:p>
        </p:txBody>
      </p:sp>
      <p:sp>
        <p:nvSpPr>
          <p:cNvPr id="3" name="Content Placeholder 2">
            <a:extLst>
              <a:ext uri="{FF2B5EF4-FFF2-40B4-BE49-F238E27FC236}">
                <a16:creationId xmlns:a16="http://schemas.microsoft.com/office/drawing/2014/main" id="{1DF4D672-A7C2-D314-4DD1-9C5BA529F7B0}"/>
              </a:ext>
            </a:extLst>
          </p:cNvPr>
          <p:cNvSpPr>
            <a:spLocks noGrp="1"/>
          </p:cNvSpPr>
          <p:nvPr>
            <p:ph idx="1"/>
          </p:nvPr>
        </p:nvSpPr>
        <p:spPr>
          <a:xfrm>
            <a:off x="235296" y="1711365"/>
            <a:ext cx="4834986" cy="4949497"/>
          </a:xfrm>
        </p:spPr>
        <p:txBody>
          <a:bodyPr vert="horz" lIns="91440" tIns="45720" rIns="91440" bIns="45720" rtlCol="0" anchor="t">
            <a:normAutofit/>
          </a:bodyPr>
          <a:lstStyle/>
          <a:p>
            <a:pPr>
              <a:lnSpc>
                <a:spcPct val="90000"/>
              </a:lnSpc>
              <a:buFont typeface="Calibri" charset="2"/>
              <a:buChar char="-"/>
            </a:pPr>
            <a:r>
              <a:rPr lang="en-US" sz="2000">
                <a:solidFill>
                  <a:schemeClr val="bg1"/>
                </a:solidFill>
                <a:latin typeface="Trebuchet MS"/>
                <a:ea typeface="Calibri"/>
                <a:cs typeface="Calibri"/>
              </a:rPr>
              <a:t>National Science Foundation program</a:t>
            </a:r>
          </a:p>
          <a:p>
            <a:pPr>
              <a:lnSpc>
                <a:spcPct val="90000"/>
              </a:lnSpc>
              <a:buFont typeface="Calibri" charset="2"/>
              <a:buChar char="-"/>
            </a:pPr>
            <a:r>
              <a:rPr lang="en-US" sz="2000">
                <a:solidFill>
                  <a:schemeClr val="bg1"/>
                </a:solidFill>
                <a:latin typeface="Trebuchet MS"/>
                <a:ea typeface="Calibri"/>
                <a:cs typeface="Calibri"/>
              </a:rPr>
              <a:t>Surveys/programs across many large Universities</a:t>
            </a:r>
          </a:p>
          <a:p>
            <a:pPr>
              <a:lnSpc>
                <a:spcPct val="90000"/>
              </a:lnSpc>
              <a:buFont typeface="Calibri" charset="2"/>
              <a:buChar char="-"/>
            </a:pPr>
            <a:r>
              <a:rPr lang="en-US" sz="2000">
                <a:solidFill>
                  <a:schemeClr val="bg1"/>
                </a:solidFill>
                <a:latin typeface="Trebuchet MS"/>
                <a:ea typeface="Calibri"/>
                <a:cs typeface="Calibri"/>
              </a:rPr>
              <a:t>Goal: Help students visualize their growth over time:</a:t>
            </a:r>
          </a:p>
          <a:p>
            <a:pPr lvl="1">
              <a:lnSpc>
                <a:spcPct val="90000"/>
              </a:lnSpc>
              <a:buFont typeface="Courier New" charset="2"/>
              <a:buChar char="o"/>
            </a:pPr>
            <a:r>
              <a:rPr lang="en-US" sz="2000">
                <a:solidFill>
                  <a:schemeClr val="bg1"/>
                </a:solidFill>
                <a:latin typeface="Trebuchet MS"/>
                <a:ea typeface="Calibri"/>
                <a:cs typeface="Calibri"/>
              </a:rPr>
              <a:t>Community Engagement</a:t>
            </a:r>
          </a:p>
          <a:p>
            <a:pPr lvl="1">
              <a:lnSpc>
                <a:spcPct val="90000"/>
              </a:lnSpc>
              <a:buFont typeface="Courier New" charset="2"/>
              <a:buChar char="o"/>
            </a:pPr>
            <a:r>
              <a:rPr lang="en-US" sz="2000">
                <a:solidFill>
                  <a:schemeClr val="bg1"/>
                </a:solidFill>
                <a:latin typeface="Trebuchet MS"/>
                <a:ea typeface="Calibri"/>
                <a:cs typeface="Calibri"/>
              </a:rPr>
              <a:t>STEM Interest</a:t>
            </a:r>
          </a:p>
          <a:p>
            <a:pPr lvl="1">
              <a:lnSpc>
                <a:spcPct val="90000"/>
              </a:lnSpc>
              <a:buFont typeface="Courier New" charset="2"/>
              <a:buChar char="o"/>
            </a:pPr>
            <a:r>
              <a:rPr lang="en-US" sz="2000">
                <a:solidFill>
                  <a:schemeClr val="bg1"/>
                </a:solidFill>
                <a:latin typeface="Trebuchet MS"/>
                <a:ea typeface="Calibri"/>
                <a:cs typeface="Calibri"/>
              </a:rPr>
              <a:t>STEM Self-Efficacy</a:t>
            </a:r>
          </a:p>
          <a:p>
            <a:pPr lvl="1">
              <a:lnSpc>
                <a:spcPct val="90000"/>
              </a:lnSpc>
              <a:buFont typeface="Courier New" charset="2"/>
              <a:buChar char="o"/>
            </a:pPr>
            <a:r>
              <a:rPr lang="en-US" sz="2000">
                <a:solidFill>
                  <a:schemeClr val="bg1"/>
                </a:solidFill>
                <a:latin typeface="Trebuchet MS"/>
                <a:ea typeface="Calibri"/>
                <a:cs typeface="Calibri"/>
              </a:rPr>
              <a:t>STEM Career Expectations</a:t>
            </a:r>
          </a:p>
          <a:p>
            <a:pPr lvl="1">
              <a:lnSpc>
                <a:spcPct val="90000"/>
              </a:lnSpc>
              <a:buFont typeface="Courier New" charset="2"/>
              <a:buChar char="o"/>
            </a:pPr>
            <a:r>
              <a:rPr lang="en-US" sz="2000">
                <a:solidFill>
                  <a:schemeClr val="bg1"/>
                </a:solidFill>
                <a:latin typeface="Trebuchet MS"/>
                <a:ea typeface="Calibri"/>
                <a:cs typeface="Calibri"/>
              </a:rPr>
              <a:t>Research Self-Efficacy</a:t>
            </a:r>
          </a:p>
          <a:p>
            <a:pPr lvl="1">
              <a:lnSpc>
                <a:spcPct val="90000"/>
              </a:lnSpc>
              <a:buFont typeface="Courier New" charset="2"/>
              <a:buChar char="o"/>
            </a:pPr>
            <a:r>
              <a:rPr lang="en-US" sz="2000">
                <a:solidFill>
                  <a:schemeClr val="bg1"/>
                </a:solidFill>
                <a:latin typeface="Trebuchet MS"/>
                <a:ea typeface="Calibri"/>
                <a:cs typeface="Calibri"/>
              </a:rPr>
              <a:t>Research Outcome Expectations</a:t>
            </a:r>
            <a:br>
              <a:rPr lang="en-US" sz="2000"/>
            </a:br>
            <a:endParaRPr lang="en-US" sz="2000">
              <a:solidFill>
                <a:schemeClr val="bg1"/>
              </a:solidFill>
            </a:endParaRPr>
          </a:p>
        </p:txBody>
      </p:sp>
      <p:pic>
        <p:nvPicPr>
          <p:cNvPr id="6" name="Picture 5" descr="A group of colorful circles with black text&#10;&#10;Description automatically generated">
            <a:extLst>
              <a:ext uri="{FF2B5EF4-FFF2-40B4-BE49-F238E27FC236}">
                <a16:creationId xmlns:a16="http://schemas.microsoft.com/office/drawing/2014/main" id="{8C88911B-72B0-8FB2-DB32-3DDCCDB40B72}"/>
              </a:ext>
            </a:extLst>
          </p:cNvPr>
          <p:cNvPicPr>
            <a:picLocks noChangeAspect="1"/>
          </p:cNvPicPr>
          <p:nvPr/>
        </p:nvPicPr>
        <p:blipFill>
          <a:blip r:embed="rId3"/>
          <a:stretch>
            <a:fillRect/>
          </a:stretch>
        </p:blipFill>
        <p:spPr>
          <a:xfrm>
            <a:off x="6096001" y="2554777"/>
            <a:ext cx="5143500" cy="1735930"/>
          </a:xfrm>
          <a:prstGeom prst="rect">
            <a:avLst/>
          </a:prstGeom>
        </p:spPr>
      </p:pic>
      <p:sp>
        <p:nvSpPr>
          <p:cNvPr id="29" name="Isosceles Triangle 2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05496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47F8-77FC-9380-E194-D0C731B7DD92}"/>
              </a:ext>
            </a:extLst>
          </p:cNvPr>
          <p:cNvSpPr>
            <a:spLocks noGrp="1"/>
          </p:cNvSpPr>
          <p:nvPr>
            <p:ph type="title"/>
          </p:nvPr>
        </p:nvSpPr>
        <p:spPr/>
        <p:txBody>
          <a:bodyPr/>
          <a:lstStyle/>
          <a:p>
            <a:r>
              <a:rPr lang="en-US"/>
              <a:t>Problem Statement</a:t>
            </a:r>
          </a:p>
        </p:txBody>
      </p:sp>
      <p:sp>
        <p:nvSpPr>
          <p:cNvPr id="3" name="Content Placeholder 2">
            <a:extLst>
              <a:ext uri="{FF2B5EF4-FFF2-40B4-BE49-F238E27FC236}">
                <a16:creationId xmlns:a16="http://schemas.microsoft.com/office/drawing/2014/main" id="{14C045F1-5E16-8017-58F8-EFA8AD1827AE}"/>
              </a:ext>
            </a:extLst>
          </p:cNvPr>
          <p:cNvSpPr>
            <a:spLocks noGrp="1"/>
          </p:cNvSpPr>
          <p:nvPr>
            <p:ph idx="1"/>
          </p:nvPr>
        </p:nvSpPr>
        <p:spPr>
          <a:xfrm>
            <a:off x="951312" y="1454240"/>
            <a:ext cx="8596668" cy="4443202"/>
          </a:xfrm>
        </p:spPr>
        <p:txBody>
          <a:bodyPr vert="horz" lIns="91440" tIns="45720" rIns="91440" bIns="45720" rtlCol="0" anchor="t">
            <a:noAutofit/>
          </a:bodyPr>
          <a:lstStyle/>
          <a:p>
            <a:r>
              <a:rPr lang="en-US" sz="2000"/>
              <a:t>Visualize STEM growth</a:t>
            </a:r>
          </a:p>
          <a:p>
            <a:endParaRPr lang="en-US" sz="2000"/>
          </a:p>
          <a:p>
            <a:endParaRPr lang="en-US" sz="2000"/>
          </a:p>
          <a:p>
            <a:r>
              <a:rPr lang="en-US" sz="2000"/>
              <a:t>Engage with survey data</a:t>
            </a:r>
          </a:p>
          <a:p>
            <a:endParaRPr lang="en-US" sz="2000"/>
          </a:p>
          <a:p>
            <a:endParaRPr lang="en-US" sz="2000"/>
          </a:p>
          <a:p>
            <a:r>
              <a:rPr lang="en-US" sz="2000"/>
              <a:t>Participate in STEM activities</a:t>
            </a:r>
          </a:p>
          <a:p>
            <a:endParaRPr lang="en-US" sz="2000"/>
          </a:p>
          <a:p>
            <a:endParaRPr lang="en-US" sz="2000"/>
          </a:p>
          <a:p>
            <a:r>
              <a:rPr lang="en-US" sz="2000"/>
              <a:t>Choose a career path</a:t>
            </a:r>
          </a:p>
        </p:txBody>
      </p:sp>
    </p:spTree>
    <p:extLst>
      <p:ext uri="{BB962C8B-B14F-4D97-AF65-F5344CB8AC3E}">
        <p14:creationId xmlns:p14="http://schemas.microsoft.com/office/powerpoint/2010/main" val="68323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8CDF-E373-0C23-F80A-0AE316854A76}"/>
              </a:ext>
            </a:extLst>
          </p:cNvPr>
          <p:cNvSpPr>
            <a:spLocks noGrp="1"/>
          </p:cNvSpPr>
          <p:nvPr>
            <p:ph type="title"/>
          </p:nvPr>
        </p:nvSpPr>
        <p:spPr>
          <a:xfrm>
            <a:off x="1587710" y="455362"/>
            <a:ext cx="9486690" cy="5868418"/>
          </a:xfrm>
        </p:spPr>
        <p:txBody>
          <a:bodyPr>
            <a:normAutofit/>
          </a:bodyPr>
          <a:lstStyle/>
          <a:p>
            <a:r>
              <a:rPr lang="en-US" sz="3600"/>
              <a:t>Previous team's progress - Prototype</a:t>
            </a:r>
          </a:p>
        </p:txBody>
      </p:sp>
      <p:pic>
        <p:nvPicPr>
          <p:cNvPr id="4" name="Content Placeholder 3" descr="A screenshot of a survey&#10;&#10;Description automatically generated">
            <a:extLst>
              <a:ext uri="{FF2B5EF4-FFF2-40B4-BE49-F238E27FC236}">
                <a16:creationId xmlns:a16="http://schemas.microsoft.com/office/drawing/2014/main" id="{3CAC592F-410A-3704-AA16-1D3CE54F0C23}"/>
              </a:ext>
            </a:extLst>
          </p:cNvPr>
          <p:cNvPicPr>
            <a:picLocks noGrp="1" noChangeAspect="1"/>
          </p:cNvPicPr>
          <p:nvPr>
            <p:ph idx="1"/>
          </p:nvPr>
        </p:nvPicPr>
        <p:blipFill>
          <a:blip r:embed="rId3"/>
          <a:stretch>
            <a:fillRect/>
          </a:stretch>
        </p:blipFill>
        <p:spPr>
          <a:xfrm>
            <a:off x="1585512" y="1534391"/>
            <a:ext cx="5056363" cy="3233208"/>
          </a:xfrm>
        </p:spPr>
      </p:pic>
      <p:pic>
        <p:nvPicPr>
          <p:cNvPr id="5" name="Picture 4" descr="A screenshot of a computer&#10;&#10;Description automatically generated">
            <a:extLst>
              <a:ext uri="{FF2B5EF4-FFF2-40B4-BE49-F238E27FC236}">
                <a16:creationId xmlns:a16="http://schemas.microsoft.com/office/drawing/2014/main" id="{0354BD0E-604B-CB44-151B-6BBD7A63C57F}"/>
              </a:ext>
            </a:extLst>
          </p:cNvPr>
          <p:cNvPicPr>
            <a:picLocks noChangeAspect="1"/>
          </p:cNvPicPr>
          <p:nvPr/>
        </p:nvPicPr>
        <p:blipFill>
          <a:blip r:embed="rId4"/>
          <a:stretch>
            <a:fillRect/>
          </a:stretch>
        </p:blipFill>
        <p:spPr>
          <a:xfrm>
            <a:off x="7267968" y="1531824"/>
            <a:ext cx="4258733" cy="3226152"/>
          </a:xfrm>
          <a:prstGeom prst="rect">
            <a:avLst/>
          </a:prstGeom>
        </p:spPr>
      </p:pic>
      <p:sp>
        <p:nvSpPr>
          <p:cNvPr id="6" name="TextBox 5">
            <a:extLst>
              <a:ext uri="{FF2B5EF4-FFF2-40B4-BE49-F238E27FC236}">
                <a16:creationId xmlns:a16="http://schemas.microsoft.com/office/drawing/2014/main" id="{4E8196EE-915C-129E-1DE0-B76B6F43AAE2}"/>
              </a:ext>
            </a:extLst>
          </p:cNvPr>
          <p:cNvSpPr txBox="1"/>
          <p:nvPr/>
        </p:nvSpPr>
        <p:spPr>
          <a:xfrm>
            <a:off x="3160888" y="4955822"/>
            <a:ext cx="3485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Survey design</a:t>
            </a:r>
          </a:p>
        </p:txBody>
      </p:sp>
      <p:sp>
        <p:nvSpPr>
          <p:cNvPr id="8" name="TextBox 7">
            <a:extLst>
              <a:ext uri="{FF2B5EF4-FFF2-40B4-BE49-F238E27FC236}">
                <a16:creationId xmlns:a16="http://schemas.microsoft.com/office/drawing/2014/main" id="{B81D7C29-799D-5EFA-8249-AE1675A7BEAD}"/>
              </a:ext>
            </a:extLst>
          </p:cNvPr>
          <p:cNvSpPr txBox="1"/>
          <p:nvPr/>
        </p:nvSpPr>
        <p:spPr>
          <a:xfrm>
            <a:off x="8706555" y="4955822"/>
            <a:ext cx="34854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Survey results</a:t>
            </a:r>
          </a:p>
        </p:txBody>
      </p:sp>
    </p:spTree>
    <p:extLst>
      <p:ext uri="{BB962C8B-B14F-4D97-AF65-F5344CB8AC3E}">
        <p14:creationId xmlns:p14="http://schemas.microsoft.com/office/powerpoint/2010/main" val="416357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urvey data&#10;&#10;Description automatically generated">
            <a:extLst>
              <a:ext uri="{FF2B5EF4-FFF2-40B4-BE49-F238E27FC236}">
                <a16:creationId xmlns:a16="http://schemas.microsoft.com/office/drawing/2014/main" id="{C7BFA24C-3912-5168-17AC-61D9515AF7FC}"/>
              </a:ext>
            </a:extLst>
          </p:cNvPr>
          <p:cNvPicPr>
            <a:picLocks noChangeAspect="1"/>
          </p:cNvPicPr>
          <p:nvPr/>
        </p:nvPicPr>
        <p:blipFill>
          <a:blip r:embed="rId3"/>
          <a:srcRect l="766" t="3518" r="383" b="3610"/>
          <a:stretch/>
        </p:blipFill>
        <p:spPr>
          <a:xfrm>
            <a:off x="237750" y="2345864"/>
            <a:ext cx="9474850" cy="2263038"/>
          </a:xfrm>
          <a:prstGeom prst="rect">
            <a:avLst/>
          </a:prstGeom>
        </p:spPr>
      </p:pic>
      <p:sp>
        <p:nvSpPr>
          <p:cNvPr id="2" name="Title 1">
            <a:extLst>
              <a:ext uri="{FF2B5EF4-FFF2-40B4-BE49-F238E27FC236}">
                <a16:creationId xmlns:a16="http://schemas.microsoft.com/office/drawing/2014/main" id="{884C5404-74F5-50AB-A4DB-C9F57B66D214}"/>
              </a:ext>
            </a:extLst>
          </p:cNvPr>
          <p:cNvSpPr>
            <a:spLocks noGrp="1"/>
          </p:cNvSpPr>
          <p:nvPr>
            <p:ph type="title"/>
          </p:nvPr>
        </p:nvSpPr>
        <p:spPr/>
        <p:txBody>
          <a:bodyPr/>
          <a:lstStyle/>
          <a:p>
            <a:r>
              <a:rPr lang="en-US" sz="3600">
                <a:ea typeface="+mj-lt"/>
                <a:cs typeface="+mj-lt"/>
              </a:rPr>
              <a:t>Previous team's progress - Architecture</a:t>
            </a:r>
            <a:endParaRPr lang="en-US"/>
          </a:p>
        </p:txBody>
      </p:sp>
      <p:sp>
        <p:nvSpPr>
          <p:cNvPr id="3" name="Content Placeholder 2">
            <a:extLst>
              <a:ext uri="{FF2B5EF4-FFF2-40B4-BE49-F238E27FC236}">
                <a16:creationId xmlns:a16="http://schemas.microsoft.com/office/drawing/2014/main" id="{6CDB5FE1-374D-B932-BF93-F3549D8B3034}"/>
              </a:ext>
            </a:extLst>
          </p:cNvPr>
          <p:cNvSpPr>
            <a:spLocks noGrp="1"/>
          </p:cNvSpPr>
          <p:nvPr>
            <p:ph idx="1"/>
          </p:nvPr>
        </p:nvSpPr>
        <p:spPr>
          <a:xfrm>
            <a:off x="239091" y="1833445"/>
            <a:ext cx="9486690" cy="4772818"/>
          </a:xfrm>
        </p:spPr>
        <p:txBody>
          <a:bodyPr vert="horz" lIns="91440" tIns="45720" rIns="91440" bIns="45720" rtlCol="0" anchor="t">
            <a:normAutofit/>
          </a:bodyPr>
          <a:lstStyle/>
          <a:p>
            <a:pPr marL="0" indent="0">
              <a:buNone/>
            </a:pPr>
            <a:endParaRPr lang="en-US"/>
          </a:p>
          <a:p>
            <a:pPr marL="0" indent="0">
              <a:buNone/>
            </a:pPr>
            <a:endParaRPr lang="en-US"/>
          </a:p>
        </p:txBody>
      </p:sp>
      <p:sp>
        <p:nvSpPr>
          <p:cNvPr id="5" name="TextBox 4">
            <a:extLst>
              <a:ext uri="{FF2B5EF4-FFF2-40B4-BE49-F238E27FC236}">
                <a16:creationId xmlns:a16="http://schemas.microsoft.com/office/drawing/2014/main" id="{A6B362E4-C9E0-D30C-9262-2DFDEF7F19E9}"/>
              </a:ext>
            </a:extLst>
          </p:cNvPr>
          <p:cNvSpPr txBox="1"/>
          <p:nvPr/>
        </p:nvSpPr>
        <p:spPr>
          <a:xfrm>
            <a:off x="1591612" y="4612388"/>
            <a:ext cx="12572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Frontend </a:t>
            </a:r>
          </a:p>
        </p:txBody>
      </p:sp>
      <p:sp>
        <p:nvSpPr>
          <p:cNvPr id="6" name="TextBox 5">
            <a:extLst>
              <a:ext uri="{FF2B5EF4-FFF2-40B4-BE49-F238E27FC236}">
                <a16:creationId xmlns:a16="http://schemas.microsoft.com/office/drawing/2014/main" id="{41D45608-9596-0F0B-0BDF-F4DC86E65459}"/>
              </a:ext>
            </a:extLst>
          </p:cNvPr>
          <p:cNvSpPr txBox="1"/>
          <p:nvPr/>
        </p:nvSpPr>
        <p:spPr>
          <a:xfrm>
            <a:off x="6762172" y="4613211"/>
            <a:ext cx="12572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Backend</a:t>
            </a:r>
          </a:p>
        </p:txBody>
      </p:sp>
    </p:spTree>
    <p:extLst>
      <p:ext uri="{BB962C8B-B14F-4D97-AF65-F5344CB8AC3E}">
        <p14:creationId xmlns:p14="http://schemas.microsoft.com/office/powerpoint/2010/main" val="448216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51D1-E58A-71DB-042C-052D10234D25}"/>
              </a:ext>
            </a:extLst>
          </p:cNvPr>
          <p:cNvSpPr>
            <a:spLocks noGrp="1"/>
          </p:cNvSpPr>
          <p:nvPr>
            <p:ph type="title"/>
          </p:nvPr>
        </p:nvSpPr>
        <p:spPr/>
        <p:txBody>
          <a:bodyPr/>
          <a:lstStyle/>
          <a:p>
            <a:r>
              <a:rPr lang="en-US" sz="3600">
                <a:ea typeface="+mj-lt"/>
                <a:cs typeface="+mj-lt"/>
              </a:rPr>
              <a:t>Previous team's progress - Functionality</a:t>
            </a:r>
            <a:endParaRPr lang="en-US"/>
          </a:p>
        </p:txBody>
      </p:sp>
      <p:sp>
        <p:nvSpPr>
          <p:cNvPr id="3" name="Content Placeholder 2">
            <a:extLst>
              <a:ext uri="{FF2B5EF4-FFF2-40B4-BE49-F238E27FC236}">
                <a16:creationId xmlns:a16="http://schemas.microsoft.com/office/drawing/2014/main" id="{8BDF638B-9FD7-A6E2-EE98-B265BFFDAA5A}"/>
              </a:ext>
            </a:extLst>
          </p:cNvPr>
          <p:cNvSpPr>
            <a:spLocks noGrp="1"/>
          </p:cNvSpPr>
          <p:nvPr>
            <p:ph idx="1"/>
          </p:nvPr>
        </p:nvSpPr>
        <p:spPr>
          <a:xfrm>
            <a:off x="1366993" y="1361424"/>
            <a:ext cx="10037023" cy="5231429"/>
          </a:xfrm>
        </p:spPr>
        <p:txBody>
          <a:bodyPr vert="horz" lIns="91440" tIns="45720" rIns="91440" bIns="45720" rtlCol="0" anchor="t">
            <a:normAutofit/>
          </a:bodyPr>
          <a:lstStyle/>
          <a:p>
            <a:r>
              <a:rPr lang="en-US" sz="2000"/>
              <a:t>Take the survey</a:t>
            </a:r>
          </a:p>
          <a:p>
            <a:pPr lvl="1">
              <a:buFont typeface="Calibri" panose="020B0604020202020204" pitchFamily="34" charset="0"/>
              <a:buChar char="-"/>
            </a:pPr>
            <a:r>
              <a:rPr lang="en-US" sz="1800"/>
              <a:t>Users can take the survey directly through the web application</a:t>
            </a:r>
          </a:p>
          <a:p>
            <a:pPr lvl="1">
              <a:buFont typeface="Calibri" panose="020B0604020202020204" pitchFamily="34" charset="0"/>
              <a:buChar char="-"/>
            </a:pPr>
            <a:endParaRPr lang="en-US" sz="1800"/>
          </a:p>
          <a:p>
            <a:r>
              <a:rPr lang="en-US" sz="2000"/>
              <a:t>View Survey Results</a:t>
            </a:r>
          </a:p>
          <a:p>
            <a:pPr lvl="1">
              <a:buFont typeface="Calibri" panose="020B0604020202020204" pitchFamily="34" charset="0"/>
              <a:buChar char="-"/>
            </a:pPr>
            <a:r>
              <a:rPr lang="en-US" sz="1800"/>
              <a:t>Displays survey results immediately after completing survey</a:t>
            </a:r>
          </a:p>
          <a:p>
            <a:pPr lvl="1">
              <a:buFont typeface="Calibri" panose="020B0604020202020204" pitchFamily="34" charset="0"/>
              <a:buChar char="-"/>
            </a:pPr>
            <a:r>
              <a:rPr lang="en-US" sz="1800"/>
              <a:t>Results represented as either a bubble chart or bar chart</a:t>
            </a:r>
          </a:p>
          <a:p>
            <a:pPr lvl="1">
              <a:buFont typeface="Calibri" panose="020B0604020202020204" pitchFamily="34" charset="0"/>
              <a:buChar char="-"/>
            </a:pPr>
            <a:r>
              <a:rPr lang="en-US" sz="1800"/>
              <a:t>Users can compare their current results to any past result</a:t>
            </a:r>
          </a:p>
          <a:p>
            <a:pPr lvl="1">
              <a:buFont typeface="Calibri" panose="020B0604020202020204" pitchFamily="34" charset="0"/>
              <a:buChar char="-"/>
            </a:pPr>
            <a:endParaRPr lang="en-US" sz="1800"/>
          </a:p>
          <a:p>
            <a:r>
              <a:rPr lang="en-US" sz="2000"/>
              <a:t>Export Results</a:t>
            </a:r>
          </a:p>
          <a:p>
            <a:pPr lvl="1">
              <a:buFont typeface="Calibri" panose="020B0604020202020204" pitchFamily="34" charset="0"/>
              <a:buChar char="-"/>
            </a:pPr>
            <a:r>
              <a:rPr lang="en-US" sz="1800"/>
              <a:t>Users can download their results as a PDF </a:t>
            </a:r>
          </a:p>
          <a:p>
            <a:pPr lvl="1">
              <a:buFont typeface="Calibri" panose="020B0604020202020204" pitchFamily="34" charset="0"/>
              <a:buChar char="-"/>
            </a:pPr>
            <a:r>
              <a:rPr lang="en-US" sz="1800"/>
              <a:t>PDF includes breakdown of each category the survey measures </a:t>
            </a:r>
          </a:p>
          <a:p>
            <a:pPr lvl="1">
              <a:buFont typeface="Calibri" panose="020B0604020202020204" pitchFamily="34" charset="0"/>
              <a:buChar char="-"/>
            </a:pPr>
            <a:endParaRPr lang="en-US" sz="1800"/>
          </a:p>
          <a:p>
            <a:endParaRPr lang="en-US" sz="2000"/>
          </a:p>
        </p:txBody>
      </p:sp>
    </p:spTree>
    <p:extLst>
      <p:ext uri="{BB962C8B-B14F-4D97-AF65-F5344CB8AC3E}">
        <p14:creationId xmlns:p14="http://schemas.microsoft.com/office/powerpoint/2010/main" val="153862817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25</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Facet</vt:lpstr>
      <vt:lpstr>IINSPIRE STEM Program Survey </vt:lpstr>
      <vt:lpstr>Team Introductions </vt:lpstr>
      <vt:lpstr>Team Introductions </vt:lpstr>
      <vt:lpstr>Agenda</vt:lpstr>
      <vt:lpstr>Project Overview</vt:lpstr>
      <vt:lpstr>Problem Statement</vt:lpstr>
      <vt:lpstr>Previous team's progress - Prototype</vt:lpstr>
      <vt:lpstr>Previous team's progress - Architecture</vt:lpstr>
      <vt:lpstr>Previous team's progress - Functionality</vt:lpstr>
      <vt:lpstr>Requirements from Previous Design</vt:lpstr>
      <vt:lpstr>User Requirements</vt:lpstr>
      <vt:lpstr>Tier 1 User IINSPIRE Admin</vt:lpstr>
      <vt:lpstr>Tier 2 User  Researcher and Program Coordinator   </vt:lpstr>
      <vt:lpstr>Tier 3 User Participant/Student</vt:lpstr>
      <vt:lpstr>Project Vision</vt:lpstr>
      <vt:lpstr>Frontend Design Log in and Sign Up</vt:lpstr>
      <vt:lpstr>Frontend Design Admin and Student/Participant Dashboard</vt:lpstr>
      <vt:lpstr>Frontend Design Create/Edit Survey Questions</vt:lpstr>
      <vt:lpstr>Frontend Design New Survey Designs</vt:lpstr>
      <vt:lpstr>Backend Design</vt:lpstr>
      <vt:lpstr>Database Redesign</vt:lpstr>
      <vt:lpstr>Cloud/Infra Re-Design </vt:lpstr>
      <vt:lpstr>Cloud Design-User Perspective </vt:lpstr>
      <vt:lpstr>Project Schedule and Milestones</vt:lpstr>
      <vt:lpstr>Vision for Final Project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248</cp:revision>
  <dcterms:created xsi:type="dcterms:W3CDTF">2024-12-05T20:38:44Z</dcterms:created>
  <dcterms:modified xsi:type="dcterms:W3CDTF">2025-02-02T20:00:59Z</dcterms:modified>
</cp:coreProperties>
</file>